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008" r:id="rId1"/>
  </p:sldMasterIdLst>
  <p:sldIdLst>
    <p:sldId id="256" r:id="rId2"/>
    <p:sldId id="257" r:id="rId3"/>
    <p:sldId id="258" r:id="rId4"/>
    <p:sldId id="277" r:id="rId5"/>
    <p:sldId id="259" r:id="rId6"/>
    <p:sldId id="260" r:id="rId7"/>
    <p:sldId id="261" r:id="rId8"/>
    <p:sldId id="271" r:id="rId9"/>
    <p:sldId id="262" r:id="rId10"/>
    <p:sldId id="272" r:id="rId11"/>
    <p:sldId id="263" r:id="rId12"/>
    <p:sldId id="273" r:id="rId13"/>
    <p:sldId id="274" r:id="rId14"/>
    <p:sldId id="266" r:id="rId15"/>
    <p:sldId id="265" r:id="rId16"/>
    <p:sldId id="276" r:id="rId17"/>
    <p:sldId id="264" r:id="rId18"/>
    <p:sldId id="275"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3274FD-AA85-4706-A29E-A6FDC119B1BC}" v="9" dt="2020-08-11T02:50:36.989"/>
    <p1510:client id="{801E5F27-9B1B-4A99-8974-64F29363485E}" v="2138" dt="2020-08-11T01:12:44.89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1" autoAdjust="0"/>
    <p:restoredTop sz="94660"/>
  </p:normalViewPr>
  <p:slideViewPr>
    <p:cSldViewPr snapToGrid="0">
      <p:cViewPr>
        <p:scale>
          <a:sx n="50" d="100"/>
          <a:sy n="50" d="100"/>
        </p:scale>
        <p:origin x="2682" y="15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a Quarles" userId="467fdd297f223d89" providerId="LiveId" clId="{653274FD-AA85-4706-A29E-A6FDC119B1BC}"/>
    <pc:docChg chg="undo custSel addSld delSld modSld">
      <pc:chgData name="Julia Quarles" userId="467fdd297f223d89" providerId="LiveId" clId="{653274FD-AA85-4706-A29E-A6FDC119B1BC}" dt="2020-08-11T02:50:40.816" v="73" actId="47"/>
      <pc:docMkLst>
        <pc:docMk/>
      </pc:docMkLst>
      <pc:sldChg chg="addSp delSp modSp new mod">
        <pc:chgData name="Julia Quarles" userId="467fdd297f223d89" providerId="LiveId" clId="{653274FD-AA85-4706-A29E-A6FDC119B1BC}" dt="2020-08-11T02:50:36.987" v="72" actId="20578"/>
        <pc:sldMkLst>
          <pc:docMk/>
          <pc:sldMk cId="1365298199" sldId="278"/>
        </pc:sldMkLst>
        <pc:spChg chg="mod">
          <ac:chgData name="Julia Quarles" userId="467fdd297f223d89" providerId="LiveId" clId="{653274FD-AA85-4706-A29E-A6FDC119B1BC}" dt="2020-08-11T02:29:37.765" v="7" actId="20577"/>
          <ac:spMkLst>
            <pc:docMk/>
            <pc:sldMk cId="1365298199" sldId="278"/>
            <ac:spMk id="2" creationId="{3B2D5594-3EE7-47B5-BF61-314073ED4574}"/>
          </ac:spMkLst>
        </pc:spChg>
        <pc:spChg chg="mod">
          <ac:chgData name="Julia Quarles" userId="467fdd297f223d89" providerId="LiveId" clId="{653274FD-AA85-4706-A29E-A6FDC119B1BC}" dt="2020-08-11T02:50:36.987" v="72" actId="20578"/>
          <ac:spMkLst>
            <pc:docMk/>
            <pc:sldMk cId="1365298199" sldId="278"/>
            <ac:spMk id="3" creationId="{B4189300-C753-4E02-A12E-86BF06C22885}"/>
          </ac:spMkLst>
        </pc:spChg>
        <pc:spChg chg="add del">
          <ac:chgData name="Julia Quarles" userId="467fdd297f223d89" providerId="LiveId" clId="{653274FD-AA85-4706-A29E-A6FDC119B1BC}" dt="2020-08-11T02:48:43.552" v="54"/>
          <ac:spMkLst>
            <pc:docMk/>
            <pc:sldMk cId="1365298199" sldId="278"/>
            <ac:spMk id="4" creationId="{F79BAA5E-DBBC-4888-91A6-83E13269571C}"/>
          </ac:spMkLst>
        </pc:spChg>
        <pc:spChg chg="add del">
          <ac:chgData name="Julia Quarles" userId="467fdd297f223d89" providerId="LiveId" clId="{653274FD-AA85-4706-A29E-A6FDC119B1BC}" dt="2020-08-11T02:48:48.912" v="56"/>
          <ac:spMkLst>
            <pc:docMk/>
            <pc:sldMk cId="1365298199" sldId="278"/>
            <ac:spMk id="5" creationId="{94F1559B-939E-4A6E-9D22-45ABBF622CC0}"/>
          </ac:spMkLst>
        </pc:spChg>
      </pc:sldChg>
      <pc:sldChg chg="addSp new del">
        <pc:chgData name="Julia Quarles" userId="467fdd297f223d89" providerId="LiveId" clId="{653274FD-AA85-4706-A29E-A6FDC119B1BC}" dt="2020-08-11T02:50:40.816" v="73" actId="47"/>
        <pc:sldMkLst>
          <pc:docMk/>
          <pc:sldMk cId="3408496494" sldId="279"/>
        </pc:sldMkLst>
        <pc:spChg chg="add">
          <ac:chgData name="Julia Quarles" userId="467fdd297f223d89" providerId="LiveId" clId="{653274FD-AA85-4706-A29E-A6FDC119B1BC}" dt="2020-08-11T02:48:27.584" v="51"/>
          <ac:spMkLst>
            <pc:docMk/>
            <pc:sldMk cId="3408496494" sldId="279"/>
            <ac:spMk id="4" creationId="{8C0C35A2-1A70-40F0-A80A-E83B46BEE9F7}"/>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Column Graph</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ED2-4C33-BBD9-9C46E895DF25}"/>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ED2-4C33-BBD9-9C46E895DF25}"/>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ED2-4C33-BBD9-9C46E895DF25}"/>
            </c:ext>
          </c:extLst>
        </c:ser>
        <c:dLbls>
          <c:showLegendKey val="0"/>
          <c:showVal val="0"/>
          <c:showCatName val="0"/>
          <c:showSerName val="0"/>
          <c:showPercent val="0"/>
          <c:showBubbleSize val="0"/>
        </c:dLbls>
        <c:gapWidth val="219"/>
        <c:overlap val="-27"/>
        <c:axId val="535066424"/>
        <c:axId val="535067384"/>
      </c:barChart>
      <c:catAx>
        <c:axId val="535066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5067384"/>
        <c:crosses val="autoZero"/>
        <c:auto val="1"/>
        <c:lblAlgn val="ctr"/>
        <c:lblOffset val="100"/>
        <c:noMultiLvlLbl val="0"/>
      </c:catAx>
      <c:valAx>
        <c:axId val="535067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506642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Bar Graph</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Series 1</c:v>
                </c:pt>
              </c:strCache>
            </c:strRef>
          </c:tx>
          <c:spPr>
            <a:solidFill>
              <a:schemeClr val="accent1"/>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4130-46E5-B2E4-C296A03D65F5}"/>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4130-46E5-B2E4-C296A03D65F5}"/>
            </c:ext>
          </c:extLst>
        </c:ser>
        <c:ser>
          <c:idx val="2"/>
          <c:order val="2"/>
          <c:tx>
            <c:strRef>
              <c:f>Sheet1!$D$1</c:f>
              <c:strCache>
                <c:ptCount val="1"/>
                <c:pt idx="0">
                  <c:v>Series 3</c:v>
                </c:pt>
              </c:strCache>
            </c:strRef>
          </c:tx>
          <c:spPr>
            <a:solidFill>
              <a:schemeClr val="accent3"/>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4130-46E5-B2E4-C296A03D65F5}"/>
            </c:ext>
          </c:extLst>
        </c:ser>
        <c:dLbls>
          <c:showLegendKey val="0"/>
          <c:showVal val="0"/>
          <c:showCatName val="0"/>
          <c:showSerName val="0"/>
          <c:showPercent val="0"/>
          <c:showBubbleSize val="0"/>
        </c:dLbls>
        <c:gapWidth val="182"/>
        <c:axId val="656139960"/>
        <c:axId val="656143160"/>
      </c:barChart>
      <c:catAx>
        <c:axId val="65613996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56143160"/>
        <c:crosses val="autoZero"/>
        <c:auto val="1"/>
        <c:lblAlgn val="ctr"/>
        <c:lblOffset val="100"/>
        <c:noMultiLvlLbl val="0"/>
      </c:catAx>
      <c:valAx>
        <c:axId val="65614316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5613996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Line Graph</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Series 1</c:v>
                </c:pt>
              </c:strCache>
            </c:strRef>
          </c:tx>
          <c:spPr>
            <a:ln w="28575" cap="rnd">
              <a:solidFill>
                <a:schemeClr val="accent1"/>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mooth val="0"/>
          <c:extLst>
            <c:ext xmlns:c16="http://schemas.microsoft.com/office/drawing/2014/chart" uri="{C3380CC4-5D6E-409C-BE32-E72D297353CC}">
              <c16:uniqueId val="{00000000-2604-4AE0-BFE8-36A8BE386BE4}"/>
            </c:ext>
          </c:extLst>
        </c:ser>
        <c:ser>
          <c:idx val="1"/>
          <c:order val="1"/>
          <c:tx>
            <c:strRef>
              <c:f>Sheet1!$C$1</c:f>
              <c:strCache>
                <c:ptCount val="1"/>
                <c:pt idx="0">
                  <c:v>Series 2</c:v>
                </c:pt>
              </c:strCache>
            </c:strRef>
          </c:tx>
          <c:spPr>
            <a:ln w="28575" cap="rnd">
              <a:solidFill>
                <a:schemeClr val="accent2"/>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mooth val="0"/>
          <c:extLst>
            <c:ext xmlns:c16="http://schemas.microsoft.com/office/drawing/2014/chart" uri="{C3380CC4-5D6E-409C-BE32-E72D297353CC}">
              <c16:uniqueId val="{00000001-2604-4AE0-BFE8-36A8BE386BE4}"/>
            </c:ext>
          </c:extLst>
        </c:ser>
        <c:ser>
          <c:idx val="2"/>
          <c:order val="2"/>
          <c:tx>
            <c:strRef>
              <c:f>Sheet1!$D$1</c:f>
              <c:strCache>
                <c:ptCount val="1"/>
                <c:pt idx="0">
                  <c:v>Series 3</c:v>
                </c:pt>
              </c:strCache>
            </c:strRef>
          </c:tx>
          <c:spPr>
            <a:ln w="28575" cap="rnd">
              <a:solidFill>
                <a:schemeClr val="accent3"/>
              </a:solidFill>
              <a:round/>
            </a:ln>
            <a:effectLst/>
          </c:spPr>
          <c:marker>
            <c:symbol val="none"/>
          </c:marker>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smooth val="0"/>
          <c:extLst>
            <c:ext xmlns:c16="http://schemas.microsoft.com/office/drawing/2014/chart" uri="{C3380CC4-5D6E-409C-BE32-E72D297353CC}">
              <c16:uniqueId val="{00000002-2604-4AE0-BFE8-36A8BE386BE4}"/>
            </c:ext>
          </c:extLst>
        </c:ser>
        <c:dLbls>
          <c:showLegendKey val="0"/>
          <c:showVal val="0"/>
          <c:showCatName val="0"/>
          <c:showSerName val="0"/>
          <c:showPercent val="0"/>
          <c:showBubbleSize val="0"/>
        </c:dLbls>
        <c:smooth val="0"/>
        <c:axId val="503915512"/>
        <c:axId val="73619760"/>
      </c:lineChart>
      <c:catAx>
        <c:axId val="503915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3619760"/>
        <c:crosses val="autoZero"/>
        <c:auto val="1"/>
        <c:lblAlgn val="ctr"/>
        <c:lblOffset val="100"/>
        <c:noMultiLvlLbl val="0"/>
      </c:catAx>
      <c:valAx>
        <c:axId val="7361976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0391551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1">
            <a:lumMod val="85000"/>
          </a:schemeClr>
        </a:solidFill>
        <a:effectLst/>
      </p:bgPr>
    </p:bg>
    <p:spTree>
      <p:nvGrpSpPr>
        <p:cNvPr id="1" name=""/>
        <p:cNvGrpSpPr/>
        <p:nvPr/>
      </p:nvGrpSpPr>
      <p:grpSpPr>
        <a:xfrm>
          <a:off x="0" y="0"/>
          <a:ext cx="0" cy="0"/>
          <a:chOff x="0" y="0"/>
          <a:chExt cx="0" cy="0"/>
        </a:xfrm>
      </p:grpSpPr>
      <p:sp>
        <p:nvSpPr>
          <p:cNvPr id="12" name="Freeform 6" title="Page Number Shape"/>
          <p:cNvSpPr/>
          <p:nvPr/>
        </p:nvSpPr>
        <p:spPr bwMode="auto">
          <a:xfrm>
            <a:off x="11784011" y="1189204"/>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2"/>
          </a:solidFill>
          <a:ln w="0">
            <a:noFill/>
            <a:prstDash val="solid"/>
            <a:round/>
            <a:headEnd/>
            <a:tailEnd/>
          </a:ln>
        </p:spPr>
      </p:sp>
      <p:sp>
        <p:nvSpPr>
          <p:cNvPr id="2" name="Title 1"/>
          <p:cNvSpPr>
            <a:spLocks noGrp="1"/>
          </p:cNvSpPr>
          <p:nvPr>
            <p:ph type="ctrTitle"/>
          </p:nvPr>
        </p:nvSpPr>
        <p:spPr>
          <a:xfrm>
            <a:off x="1088913" y="1143293"/>
            <a:ext cx="7034362" cy="4268965"/>
          </a:xfrm>
        </p:spPr>
        <p:txBody>
          <a:bodyPr anchor="t">
            <a:normAutofit/>
          </a:bodyPr>
          <a:lstStyle>
            <a:lvl1pPr algn="l">
              <a:lnSpc>
                <a:spcPct val="85000"/>
              </a:lnSpc>
              <a:defRPr sz="7700" cap="all" baseline="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1088914" y="5537925"/>
            <a:ext cx="7034362" cy="706355"/>
          </a:xfrm>
        </p:spPr>
        <p:txBody>
          <a:bodyPr>
            <a:normAutofit/>
          </a:bodyPr>
          <a:lstStyle>
            <a:lvl1pPr marL="0" indent="0" algn="l">
              <a:lnSpc>
                <a:spcPct val="114000"/>
              </a:lnSpc>
              <a:spcBef>
                <a:spcPts val="0"/>
              </a:spcBef>
              <a:buNone/>
              <a:defRPr sz="2000" b="0" i="1"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1088913" y="6314440"/>
            <a:ext cx="1596622" cy="365125"/>
          </a:xfrm>
        </p:spPr>
        <p:txBody>
          <a:bodyPr/>
          <a:lstStyle>
            <a:lvl1pPr algn="l">
              <a:defRPr sz="1200">
                <a:solidFill>
                  <a:schemeClr val="bg1"/>
                </a:solidFill>
              </a:defRPr>
            </a:lvl1pPr>
          </a:lstStyle>
          <a:p>
            <a:fld id="{48A87A34-81AB-432B-8DAE-1953F412C126}" type="datetimeFigureOut">
              <a:rPr lang="en-US" smtClean="0"/>
              <a:pPr/>
              <a:t>8/10/2020</a:t>
            </a:fld>
            <a:endParaRPr lang="en-US" dirty="0"/>
          </a:p>
        </p:txBody>
      </p:sp>
      <p:sp>
        <p:nvSpPr>
          <p:cNvPr id="5" name="Footer Placeholder 4"/>
          <p:cNvSpPr>
            <a:spLocks noGrp="1"/>
          </p:cNvSpPr>
          <p:nvPr>
            <p:ph type="ftr" sz="quarter" idx="11"/>
          </p:nvPr>
        </p:nvSpPr>
        <p:spPr>
          <a:xfrm>
            <a:off x="3000591" y="6314440"/>
            <a:ext cx="5122683" cy="365125"/>
          </a:xfrm>
        </p:spPr>
        <p:txBody>
          <a:bodyPr/>
          <a:lstStyle>
            <a:lvl1pPr algn="l">
              <a:defRPr b="0">
                <a:solidFill>
                  <a:schemeClr val="bg1"/>
                </a:solidFill>
              </a:defRPr>
            </a:lvl1pPr>
          </a:lstStyle>
          <a:p>
            <a:endParaRPr lang="en-US" dirty="0"/>
          </a:p>
        </p:txBody>
      </p:sp>
      <p:sp>
        <p:nvSpPr>
          <p:cNvPr id="6" name="Slide Number Placeholder 5"/>
          <p:cNvSpPr>
            <a:spLocks noGrp="1"/>
          </p:cNvSpPr>
          <p:nvPr>
            <p:ph type="sldNum" sz="quarter" idx="12"/>
          </p:nvPr>
        </p:nvSpPr>
        <p:spPr>
          <a:xfrm>
            <a:off x="11784011" y="1416216"/>
            <a:ext cx="407988" cy="365125"/>
          </a:xfrm>
        </p:spPr>
        <p:txBody>
          <a:bodyPr/>
          <a:lstStyle>
            <a:lvl1pPr algn="r">
              <a:defRPr>
                <a:solidFill>
                  <a:schemeClr val="bg2"/>
                </a:solidFill>
              </a:defRPr>
            </a:lvl1pPr>
          </a:lstStyle>
          <a:p>
            <a:fld id="{6D22F896-40B5-4ADD-8801-0D06FADFA095}" type="slidenum">
              <a:rPr lang="en-US" smtClean="0"/>
              <a:t>‹#›</a:t>
            </a:fld>
            <a:endParaRPr lang="en-US" dirty="0"/>
          </a:p>
        </p:txBody>
      </p:sp>
      <p:cxnSp>
        <p:nvCxnSpPr>
          <p:cNvPr id="9" name="Straight Connector 8" title="Verticle Rule Line"/>
          <p:cNvCxnSpPr/>
          <p:nvPr/>
        </p:nvCxnSpPr>
        <p:spPr>
          <a:xfrm>
            <a:off x="773855" y="1257300"/>
            <a:ext cx="0" cy="5600700"/>
          </a:xfrm>
          <a:prstGeom prst="line">
            <a:avLst/>
          </a:prstGeom>
          <a:ln w="2540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988852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181600" y="640080"/>
            <a:ext cx="6248398" cy="558414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99340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2"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rgbClr val="262626"/>
          </a:solidFill>
          <a:ln w="0">
            <a:noFill/>
            <a:prstDash val="solid"/>
            <a:round/>
            <a:headEnd/>
            <a:tailEnd/>
          </a:ln>
        </p:spPr>
      </p:sp>
      <p:sp>
        <p:nvSpPr>
          <p:cNvPr id="2" name="Vertical Title 1"/>
          <p:cNvSpPr>
            <a:spLocks noGrp="1"/>
          </p:cNvSpPr>
          <p:nvPr>
            <p:ph type="title" orient="vert"/>
          </p:nvPr>
        </p:nvSpPr>
        <p:spPr>
          <a:xfrm>
            <a:off x="7990765" y="642931"/>
            <a:ext cx="2446670" cy="467810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38200" y="642932"/>
            <a:ext cx="7070678" cy="467810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536187" y="5927131"/>
            <a:ext cx="3814856" cy="365125"/>
          </a:xfrm>
        </p:spPr>
        <p:txBody>
          <a:bodyPr/>
          <a:lstStyle/>
          <a:p>
            <a:fld id="{48A87A34-81AB-432B-8DAE-1953F412C126}" type="datetimeFigureOut">
              <a:rPr lang="en-US" smtClean="0"/>
              <a:pPr/>
              <a:t>8/10/2020</a:t>
            </a:fld>
            <a:endParaRPr lang="en-US" dirty="0"/>
          </a:p>
        </p:txBody>
      </p:sp>
      <p:sp>
        <p:nvSpPr>
          <p:cNvPr id="5" name="Footer Placeholder 4"/>
          <p:cNvSpPr>
            <a:spLocks noGrp="1"/>
          </p:cNvSpPr>
          <p:nvPr>
            <p:ph type="ftr" sz="quarter" idx="11"/>
          </p:nvPr>
        </p:nvSpPr>
        <p:spPr>
          <a:xfrm>
            <a:off x="6536187" y="6315949"/>
            <a:ext cx="3814856" cy="365125"/>
          </a:xfrm>
        </p:spPr>
        <p:txBody>
          <a:bodyPr/>
          <a:lstStyle/>
          <a:p>
            <a:endParaRPr lang="en-US" dirty="0"/>
          </a:p>
        </p:txBody>
      </p:sp>
      <p:sp>
        <p:nvSpPr>
          <p:cNvPr id="6" name="Slide Number Placeholder 5"/>
          <p:cNvSpPr>
            <a:spLocks noGrp="1"/>
          </p:cNvSpPr>
          <p:nvPr>
            <p:ph type="sldNum" sz="quarter" idx="12"/>
          </p:nvPr>
        </p:nvSpPr>
        <p:spPr>
          <a:xfrm>
            <a:off x="11784011" y="5607592"/>
            <a:ext cx="407988" cy="365125"/>
          </a:xfrm>
        </p:spPr>
        <p:txBody>
          <a:bodyPr/>
          <a:lstStyle/>
          <a:p>
            <a:fld id="{6D22F896-40B5-4ADD-8801-0D06FADFA095}" type="slidenum">
              <a:rPr lang="en-US" smtClean="0"/>
              <a:pPr/>
              <a:t>‹#›</a:t>
            </a:fld>
            <a:endParaRPr lang="en-US" dirty="0"/>
          </a:p>
        </p:txBody>
      </p:sp>
      <p:cxnSp>
        <p:nvCxnSpPr>
          <p:cNvPr id="13" name="Straight Connector 12" title="Horizontal Rule Line"/>
          <p:cNvCxnSpPr/>
          <p:nvPr/>
        </p:nvCxnSpPr>
        <p:spPr>
          <a:xfrm>
            <a:off x="0" y="6199730"/>
            <a:ext cx="10260011"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0065235"/>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8/10/2020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3734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2"/>
        </a:solidFill>
        <a:effectLst/>
      </p:bgPr>
    </p:bg>
    <p:spTree>
      <p:nvGrpSpPr>
        <p:cNvPr id="1" name=""/>
        <p:cNvGrpSpPr/>
        <p:nvPr/>
      </p:nvGrpSpPr>
      <p:grpSpPr>
        <a:xfrm>
          <a:off x="0" y="0"/>
          <a:ext cx="0" cy="0"/>
          <a:chOff x="0" y="0"/>
          <a:chExt cx="0" cy="0"/>
        </a:xfrm>
      </p:grpSpPr>
      <p:sp>
        <p:nvSpPr>
          <p:cNvPr id="7" name="Freeform 6" title="Page Number Shape"/>
          <p:cNvSpPr/>
          <p:nvPr/>
        </p:nvSpPr>
        <p:spPr bwMode="auto">
          <a:xfrm>
            <a:off x="11784011" y="1393748"/>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1"/>
          <p:cNvSpPr>
            <a:spLocks noGrp="1"/>
          </p:cNvSpPr>
          <p:nvPr>
            <p:ph type="title"/>
          </p:nvPr>
        </p:nvSpPr>
        <p:spPr>
          <a:xfrm>
            <a:off x="1947673" y="2571722"/>
            <a:ext cx="8296654" cy="3286153"/>
          </a:xfrm>
        </p:spPr>
        <p:txBody>
          <a:bodyPr anchor="t">
            <a:normAutofit/>
          </a:bodyPr>
          <a:lstStyle>
            <a:lvl1pPr>
              <a:lnSpc>
                <a:spcPct val="85000"/>
              </a:lnSpc>
              <a:defRPr sz="7700" cap="all" baseline="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947673" y="1393748"/>
            <a:ext cx="8401429" cy="819150"/>
          </a:xfrm>
        </p:spPr>
        <p:txBody>
          <a:bodyPr anchor="ctr">
            <a:normAutofit/>
          </a:bodyPr>
          <a:lstStyle>
            <a:lvl1pPr marL="0" indent="0" algn="r">
              <a:lnSpc>
                <a:spcPct val="113000"/>
              </a:lnSpc>
              <a:spcBef>
                <a:spcPts val="0"/>
              </a:spcBef>
              <a:buNone/>
              <a:defRPr sz="2000" b="0" i="1" baseline="0">
                <a:solidFill>
                  <a:schemeClr val="tx1">
                    <a:lumMod val="85000"/>
                    <a:lumOff val="1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742955" y="6314439"/>
            <a:ext cx="1596622" cy="365125"/>
          </a:xfrm>
        </p:spPr>
        <p:txBody>
          <a:bodyPr/>
          <a:lstStyle>
            <a:lvl1pPr>
              <a:defRPr sz="1200">
                <a:solidFill>
                  <a:schemeClr val="tx1">
                    <a:lumMod val="85000"/>
                    <a:lumOff val="15000"/>
                  </a:schemeClr>
                </a:solidFill>
              </a:defRPr>
            </a:lvl1pPr>
          </a:lstStyle>
          <a:p>
            <a:fld id="{48A87A34-81AB-432B-8DAE-1953F412C126}" type="datetimeFigureOut">
              <a:rPr lang="en-US" smtClean="0"/>
              <a:t>8/10/2020</a:t>
            </a:fld>
            <a:endParaRPr lang="en-US" dirty="0"/>
          </a:p>
        </p:txBody>
      </p:sp>
      <p:sp>
        <p:nvSpPr>
          <p:cNvPr id="5" name="Footer Placeholder 4"/>
          <p:cNvSpPr>
            <a:spLocks noGrp="1"/>
          </p:cNvSpPr>
          <p:nvPr>
            <p:ph type="ftr" sz="quarter" idx="11"/>
          </p:nvPr>
        </p:nvSpPr>
        <p:spPr>
          <a:xfrm>
            <a:off x="1947673" y="6314440"/>
            <a:ext cx="6480226" cy="365125"/>
          </a:xfrm>
        </p:spPr>
        <p:txBody>
          <a:bodyPr/>
          <a:lstStyle>
            <a:lvl1pPr>
              <a:defRPr b="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11784011" y="1620760"/>
            <a:ext cx="407988" cy="365125"/>
          </a:xfrm>
        </p:spPr>
        <p:txBody>
          <a:bodyPr/>
          <a:lstStyle>
            <a:lvl1pPr>
              <a:defRPr>
                <a:solidFill>
                  <a:schemeClr val="bg2"/>
                </a:solidFill>
              </a:defRPr>
            </a:lvl1pPr>
          </a:lstStyle>
          <a:p>
            <a:fld id="{6D22F896-40B5-4ADD-8801-0D06FADFA095}" type="slidenum">
              <a:rPr lang="en-US" smtClean="0"/>
              <a:t>‹#›</a:t>
            </a:fld>
            <a:endParaRPr lang="en-US" dirty="0"/>
          </a:p>
        </p:txBody>
      </p:sp>
      <p:cxnSp>
        <p:nvCxnSpPr>
          <p:cNvPr id="10" name="Straight Connector 9" title="Horizontal Rule Line"/>
          <p:cNvCxnSpPr/>
          <p:nvPr/>
        </p:nvCxnSpPr>
        <p:spPr>
          <a:xfrm flipH="1">
            <a:off x="1" y="6178167"/>
            <a:ext cx="10244326"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6043152"/>
      </p:ext>
    </p:extLst>
  </p:cSld>
  <p:clrMapOvr>
    <a:masterClrMapping/>
  </p:clrMapOvr>
  <p:extLst>
    <p:ext uri="{DCECCB84-F9BA-43D5-87BE-67443E8EF086}">
      <p15:sldGuideLst xmlns:p15="http://schemas.microsoft.com/office/powerpoint/2012/main">
        <p15:guide id="1" pos="64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81600" y="540628"/>
            <a:ext cx="6248400" cy="248894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81600" y="3712467"/>
            <a:ext cx="6248400" cy="24822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8/10/2020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44083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7784"/>
            <a:ext cx="3831336" cy="49560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181600" y="558065"/>
            <a:ext cx="6245352" cy="914400"/>
          </a:xfrm>
        </p:spPr>
        <p:txBody>
          <a:bodyPr anchor="b">
            <a:normAutofit/>
          </a:bodyPr>
          <a:lstStyle>
            <a:lvl1pPr marL="0" indent="0">
              <a:lnSpc>
                <a:spcPct val="113000"/>
              </a:lnSpc>
              <a:spcBef>
                <a:spcPts val="0"/>
              </a:spcBef>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81600" y="1526671"/>
            <a:ext cx="6245352" cy="17556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81600" y="3700826"/>
            <a:ext cx="6248400" cy="914400"/>
          </a:xfrm>
        </p:spPr>
        <p:txBody>
          <a:bodyPr anchor="b">
            <a:normAutofit/>
          </a:bodyPr>
          <a:lstStyle>
            <a:lvl1pPr marL="0" indent="0">
              <a:buNone/>
              <a:defRPr sz="2400" b="0" i="1" baseline="0">
                <a:solidFill>
                  <a:schemeClr val="tx1">
                    <a:lumMod val="85000"/>
                    <a:lumOff val="1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81600" y="4669432"/>
            <a:ext cx="6245352" cy="17556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8/10/2020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7308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33191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5638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555479"/>
            <a:ext cx="3838776" cy="1921022"/>
          </a:xfrm>
        </p:spPr>
        <p:txBody>
          <a:bodyPr anchor="t">
            <a:noAutofit/>
          </a:bodyPr>
          <a:lstStyle>
            <a:lvl1pPr>
              <a:lnSpc>
                <a:spcPct val="93000"/>
              </a:lnSpc>
              <a:defRPr sz="4000"/>
            </a:lvl1pPr>
          </a:lstStyle>
          <a:p>
            <a:r>
              <a:rPr lang="en-US"/>
              <a:t>Click to edit Master title style</a:t>
            </a:r>
            <a:endParaRPr lang="en-US" dirty="0"/>
          </a:p>
        </p:txBody>
      </p:sp>
      <p:sp>
        <p:nvSpPr>
          <p:cNvPr id="3" name="Content Placeholder 2"/>
          <p:cNvSpPr>
            <a:spLocks noGrp="1"/>
          </p:cNvSpPr>
          <p:nvPr>
            <p:ph idx="1"/>
          </p:nvPr>
        </p:nvSpPr>
        <p:spPr>
          <a:xfrm>
            <a:off x="5181600" y="564147"/>
            <a:ext cx="6248400" cy="5622644"/>
          </a:xfrm>
        </p:spPr>
        <p:txBody>
          <a:bodyPr/>
          <a:lstStyle>
            <a:lvl1pPr>
              <a:lnSpc>
                <a:spcPct val="112000"/>
              </a:lnSpc>
              <a:defRPr sz="2000"/>
            </a:lvl1pPr>
            <a:lvl2pPr>
              <a:lnSpc>
                <a:spcPct val="112000"/>
              </a:lnSpc>
              <a:defRPr sz="1800"/>
            </a:lvl2pPr>
            <a:lvl3pPr>
              <a:lnSpc>
                <a:spcPct val="112000"/>
              </a:lnSpc>
              <a:defRPr sz="1600"/>
            </a:lvl3pPr>
            <a:lvl4pPr>
              <a:lnSpc>
                <a:spcPct val="112000"/>
              </a:lnSpc>
              <a:defRPr sz="1400"/>
            </a:lvl4pPr>
            <a:lvl5pPr>
              <a:lnSpc>
                <a:spcPct val="112000"/>
              </a:lnSpc>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2000" y="2621512"/>
            <a:ext cx="3838776" cy="3239537"/>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15255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557261"/>
            <a:ext cx="3840480" cy="1919239"/>
          </a:xfrm>
        </p:spPr>
        <p:txBody>
          <a:bodyPr anchor="t">
            <a:noAutofit/>
          </a:bodyPr>
          <a:lstStyle>
            <a:lvl1pPr>
              <a:lnSpc>
                <a:spcPct val="93000"/>
              </a:lnSpc>
              <a:defRPr sz="40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57800" y="0"/>
            <a:ext cx="6172200"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58952" y="2621512"/>
            <a:ext cx="3840480" cy="3236976"/>
          </a:xfrm>
        </p:spPr>
        <p:txBody>
          <a:bodyPr/>
          <a:lstStyle>
            <a:lvl1pPr marL="0" indent="0" algn="r">
              <a:lnSpc>
                <a:spcPct val="125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8/10/2020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07549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Freeform 6" title="Page Number Shape"/>
          <p:cNvSpPr/>
          <p:nvPr/>
        </p:nvSpPr>
        <p:spPr bwMode="auto">
          <a:xfrm>
            <a:off x="11784011" y="5380580"/>
            <a:ext cx="407988" cy="819150"/>
          </a:xfrm>
          <a:custGeom>
            <a:avLst/>
            <a:gdLst/>
            <a:ahLst/>
            <a:cxnLst/>
            <a:rect l="0" t="0" r="r" b="b"/>
            <a:pathLst>
              <a:path w="1799" h="3612">
                <a:moveTo>
                  <a:pt x="1799" y="0"/>
                </a:moveTo>
                <a:lnTo>
                  <a:pt x="1799" y="3612"/>
                </a:lnTo>
                <a:lnTo>
                  <a:pt x="1686" y="3609"/>
                </a:lnTo>
                <a:lnTo>
                  <a:pt x="1574" y="3598"/>
                </a:lnTo>
                <a:lnTo>
                  <a:pt x="1464" y="3581"/>
                </a:lnTo>
                <a:lnTo>
                  <a:pt x="1357" y="3557"/>
                </a:lnTo>
                <a:lnTo>
                  <a:pt x="1251" y="3527"/>
                </a:lnTo>
                <a:lnTo>
                  <a:pt x="1150" y="3490"/>
                </a:lnTo>
                <a:lnTo>
                  <a:pt x="1050" y="3448"/>
                </a:lnTo>
                <a:lnTo>
                  <a:pt x="953" y="3401"/>
                </a:lnTo>
                <a:lnTo>
                  <a:pt x="860" y="3347"/>
                </a:lnTo>
                <a:lnTo>
                  <a:pt x="771" y="3289"/>
                </a:lnTo>
                <a:lnTo>
                  <a:pt x="686" y="3224"/>
                </a:lnTo>
                <a:lnTo>
                  <a:pt x="604" y="3156"/>
                </a:lnTo>
                <a:lnTo>
                  <a:pt x="527" y="3083"/>
                </a:lnTo>
                <a:lnTo>
                  <a:pt x="454" y="3005"/>
                </a:lnTo>
                <a:lnTo>
                  <a:pt x="386" y="2923"/>
                </a:lnTo>
                <a:lnTo>
                  <a:pt x="323" y="2838"/>
                </a:lnTo>
                <a:lnTo>
                  <a:pt x="265" y="2748"/>
                </a:lnTo>
                <a:lnTo>
                  <a:pt x="211" y="2655"/>
                </a:lnTo>
                <a:lnTo>
                  <a:pt x="163" y="2559"/>
                </a:lnTo>
                <a:lnTo>
                  <a:pt x="121" y="2459"/>
                </a:lnTo>
                <a:lnTo>
                  <a:pt x="85" y="2356"/>
                </a:lnTo>
                <a:lnTo>
                  <a:pt x="55" y="2251"/>
                </a:lnTo>
                <a:lnTo>
                  <a:pt x="32" y="2143"/>
                </a:lnTo>
                <a:lnTo>
                  <a:pt x="14" y="2033"/>
                </a:lnTo>
                <a:lnTo>
                  <a:pt x="4" y="1920"/>
                </a:lnTo>
                <a:lnTo>
                  <a:pt x="0" y="1806"/>
                </a:lnTo>
                <a:lnTo>
                  <a:pt x="4" y="1692"/>
                </a:lnTo>
                <a:lnTo>
                  <a:pt x="14" y="1580"/>
                </a:lnTo>
                <a:lnTo>
                  <a:pt x="32" y="1469"/>
                </a:lnTo>
                <a:lnTo>
                  <a:pt x="55" y="1362"/>
                </a:lnTo>
                <a:lnTo>
                  <a:pt x="85" y="1256"/>
                </a:lnTo>
                <a:lnTo>
                  <a:pt x="121" y="1154"/>
                </a:lnTo>
                <a:lnTo>
                  <a:pt x="163" y="1054"/>
                </a:lnTo>
                <a:lnTo>
                  <a:pt x="211" y="958"/>
                </a:lnTo>
                <a:lnTo>
                  <a:pt x="265" y="864"/>
                </a:lnTo>
                <a:lnTo>
                  <a:pt x="323" y="774"/>
                </a:lnTo>
                <a:lnTo>
                  <a:pt x="386" y="689"/>
                </a:lnTo>
                <a:lnTo>
                  <a:pt x="454" y="607"/>
                </a:lnTo>
                <a:lnTo>
                  <a:pt x="527" y="529"/>
                </a:lnTo>
                <a:lnTo>
                  <a:pt x="604" y="456"/>
                </a:lnTo>
                <a:lnTo>
                  <a:pt x="686" y="388"/>
                </a:lnTo>
                <a:lnTo>
                  <a:pt x="771" y="325"/>
                </a:lnTo>
                <a:lnTo>
                  <a:pt x="860" y="266"/>
                </a:lnTo>
                <a:lnTo>
                  <a:pt x="953" y="212"/>
                </a:lnTo>
                <a:lnTo>
                  <a:pt x="1050" y="164"/>
                </a:lnTo>
                <a:lnTo>
                  <a:pt x="1150" y="122"/>
                </a:lnTo>
                <a:lnTo>
                  <a:pt x="1251" y="85"/>
                </a:lnTo>
                <a:lnTo>
                  <a:pt x="1357" y="55"/>
                </a:lnTo>
                <a:lnTo>
                  <a:pt x="1464" y="32"/>
                </a:lnTo>
                <a:lnTo>
                  <a:pt x="1574" y="14"/>
                </a:lnTo>
                <a:lnTo>
                  <a:pt x="1686" y="5"/>
                </a:lnTo>
                <a:lnTo>
                  <a:pt x="1799" y="0"/>
                </a:lnTo>
                <a:close/>
              </a:path>
            </a:pathLst>
          </a:custGeom>
          <a:solidFill>
            <a:schemeClr val="tx1">
              <a:lumMod val="85000"/>
              <a:lumOff val="15000"/>
            </a:schemeClr>
          </a:solidFill>
          <a:ln w="0">
            <a:noFill/>
            <a:prstDash val="solid"/>
            <a:round/>
            <a:headEnd/>
            <a:tailEnd/>
          </a:ln>
        </p:spPr>
      </p:sp>
      <p:sp>
        <p:nvSpPr>
          <p:cNvPr id="2" name="Title Placeholder 1"/>
          <p:cNvSpPr>
            <a:spLocks noGrp="1"/>
          </p:cNvSpPr>
          <p:nvPr>
            <p:ph type="title"/>
          </p:nvPr>
        </p:nvSpPr>
        <p:spPr>
          <a:xfrm>
            <a:off x="762000" y="559678"/>
            <a:ext cx="3833906" cy="4952492"/>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5181600" y="569066"/>
            <a:ext cx="6248398" cy="565515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2001" y="5930060"/>
            <a:ext cx="3814856" cy="365125"/>
          </a:xfrm>
          <a:prstGeom prst="rect">
            <a:avLst/>
          </a:prstGeom>
        </p:spPr>
        <p:txBody>
          <a:bodyPr vert="horz" lIns="91440" tIns="45720" rIns="91440" bIns="45720" rtlCol="0" anchor="t"/>
          <a:lstStyle>
            <a:lvl1pPr algn="r">
              <a:defRPr sz="1000" b="0" i="1" baseline="0">
                <a:solidFill>
                  <a:schemeClr val="tx1">
                    <a:lumMod val="85000"/>
                    <a:lumOff val="15000"/>
                  </a:schemeClr>
                </a:solidFill>
                <a:latin typeface="+mj-lt"/>
              </a:defRPr>
            </a:lvl1pPr>
          </a:lstStyle>
          <a:p>
            <a:fld id="{48A87A34-81AB-432B-8DAE-1953F412C126}" type="datetimeFigureOut">
              <a:rPr lang="en-US" smtClean="0"/>
              <a:pPr/>
              <a:t>8/10/2020</a:t>
            </a:fld>
            <a:endParaRPr lang="en-US" dirty="0"/>
          </a:p>
        </p:txBody>
      </p:sp>
      <p:sp>
        <p:nvSpPr>
          <p:cNvPr id="5" name="Footer Placeholder 4"/>
          <p:cNvSpPr>
            <a:spLocks noGrp="1"/>
          </p:cNvSpPr>
          <p:nvPr>
            <p:ph type="ftr" sz="quarter" idx="3"/>
          </p:nvPr>
        </p:nvSpPr>
        <p:spPr>
          <a:xfrm>
            <a:off x="762001" y="6314440"/>
            <a:ext cx="3814856" cy="365125"/>
          </a:xfrm>
          <a:prstGeom prst="rect">
            <a:avLst/>
          </a:prstGeom>
        </p:spPr>
        <p:txBody>
          <a:bodyPr vert="horz" lIns="91440" tIns="45720" rIns="91440" bIns="45720" rtlCol="0" anchor="t"/>
          <a:lstStyle>
            <a:lvl1pPr algn="r">
              <a:defRPr sz="1200" b="1" i="1" baseline="0">
                <a:solidFill>
                  <a:schemeClr val="tx1">
                    <a:lumMod val="85000"/>
                    <a:lumOff val="15000"/>
                  </a:schemeClr>
                </a:solidFill>
                <a:latin typeface="+mj-lt"/>
              </a:defRPr>
            </a:lvl1pPr>
          </a:lstStyle>
          <a:p>
            <a:endParaRPr lang="en-US" dirty="0"/>
          </a:p>
        </p:txBody>
      </p:sp>
      <p:sp>
        <p:nvSpPr>
          <p:cNvPr id="6" name="Slide Number Placeholder 5"/>
          <p:cNvSpPr>
            <a:spLocks noGrp="1"/>
          </p:cNvSpPr>
          <p:nvPr>
            <p:ph type="sldNum" sz="quarter" idx="4"/>
          </p:nvPr>
        </p:nvSpPr>
        <p:spPr>
          <a:xfrm>
            <a:off x="11784011" y="5607592"/>
            <a:ext cx="407988" cy="365125"/>
          </a:xfrm>
          <a:prstGeom prst="rect">
            <a:avLst/>
          </a:prstGeom>
        </p:spPr>
        <p:txBody>
          <a:bodyPr vert="horz" lIns="91440" tIns="45720" rIns="91440" bIns="45720" rtlCol="0" anchor="ctr"/>
          <a:lstStyle>
            <a:lvl1pPr algn="r">
              <a:defRPr sz="1200" b="0" i="1" baseline="0">
                <a:solidFill>
                  <a:schemeClr val="bg2"/>
                </a:solidFill>
                <a:latin typeface="+mj-lt"/>
              </a:defRPr>
            </a:lvl1pPr>
          </a:lstStyle>
          <a:p>
            <a:fld id="{6D22F896-40B5-4ADD-8801-0D06FADFA095}" type="slidenum">
              <a:rPr lang="en-US" smtClean="0"/>
              <a:pPr/>
              <a:t>‹#›</a:t>
            </a:fld>
            <a:endParaRPr lang="en-US" dirty="0"/>
          </a:p>
        </p:txBody>
      </p:sp>
      <p:cxnSp>
        <p:nvCxnSpPr>
          <p:cNvPr id="10" name="Straight Connector 9" title="Horizontal Rule Line"/>
          <p:cNvCxnSpPr/>
          <p:nvPr/>
        </p:nvCxnSpPr>
        <p:spPr>
          <a:xfrm>
            <a:off x="0" y="6199730"/>
            <a:ext cx="4495800" cy="0"/>
          </a:xfrm>
          <a:prstGeom prst="line">
            <a:avLst/>
          </a:prstGeom>
          <a:ln w="2540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8172878"/>
      </p:ext>
    </p:extLst>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r" defTabSz="914400" rtl="0" eaLnBrk="1" latinLnBrk="0" hangingPunct="1">
        <a:lnSpc>
          <a:spcPct val="90000"/>
        </a:lnSpc>
        <a:spcBef>
          <a:spcPct val="0"/>
        </a:spcBef>
        <a:buNone/>
        <a:defRPr sz="5000" b="0" i="1" kern="1200" baseline="0">
          <a:solidFill>
            <a:schemeClr val="tx1">
              <a:lumMod val="85000"/>
              <a:lumOff val="15000"/>
            </a:schemeClr>
          </a:solidFill>
          <a:latin typeface="+mj-lt"/>
          <a:ea typeface="+mj-ea"/>
          <a:cs typeface="+mj-cs"/>
        </a:defRPr>
      </a:lvl1pPr>
    </p:titleStyle>
    <p:bodyStyle>
      <a:lvl1pPr marL="283464" indent="-283464" algn="l" defTabSz="914400" rtl="0" eaLnBrk="1" latinLnBrk="0" hangingPunct="1">
        <a:lnSpc>
          <a:spcPct val="112000"/>
        </a:lnSpc>
        <a:spcBef>
          <a:spcPts val="900"/>
        </a:spcBef>
        <a:buFont typeface="Arial" panose="020B0604020202020204" pitchFamily="34" charset="0"/>
        <a:buChar char="•"/>
        <a:defRPr sz="2000" kern="1200" baseline="0">
          <a:solidFill>
            <a:schemeClr val="tx1">
              <a:lumMod val="85000"/>
              <a:lumOff val="15000"/>
            </a:schemeClr>
          </a:solidFill>
          <a:latin typeface="+mn-lt"/>
          <a:ea typeface="+mn-ea"/>
          <a:cs typeface="+mn-cs"/>
        </a:defRPr>
      </a:lvl1pPr>
      <a:lvl2pPr marL="685800" indent="-283464" algn="l" defTabSz="914400" rtl="0" eaLnBrk="1" latinLnBrk="0" hangingPunct="1">
        <a:lnSpc>
          <a:spcPct val="112000"/>
        </a:lnSpc>
        <a:spcBef>
          <a:spcPts val="900"/>
        </a:spcBef>
        <a:buFont typeface="Corbel" panose="020B0503020204020204" pitchFamily="34" charset="0"/>
        <a:buChar char="–"/>
        <a:defRPr sz="1800" kern="1200" baseline="0">
          <a:solidFill>
            <a:schemeClr val="tx1">
              <a:lumMod val="85000"/>
              <a:lumOff val="15000"/>
            </a:schemeClr>
          </a:solidFill>
          <a:latin typeface="+mn-lt"/>
          <a:ea typeface="+mn-ea"/>
          <a:cs typeface="+mn-cs"/>
        </a:defRPr>
      </a:lvl2pPr>
      <a:lvl3pPr marL="1143000" indent="-283464" algn="l" defTabSz="914400" rtl="0" eaLnBrk="1" latinLnBrk="0" hangingPunct="1">
        <a:lnSpc>
          <a:spcPct val="112000"/>
        </a:lnSpc>
        <a:spcBef>
          <a:spcPts val="900"/>
        </a:spcBef>
        <a:buFont typeface="Arial" panose="020B0604020202020204" pitchFamily="34" charset="0"/>
        <a:buChar char="•"/>
        <a:defRPr sz="1600" kern="1200" baseline="0">
          <a:solidFill>
            <a:schemeClr val="tx1">
              <a:lumMod val="85000"/>
              <a:lumOff val="15000"/>
            </a:schemeClr>
          </a:solidFill>
          <a:latin typeface="+mn-lt"/>
          <a:ea typeface="+mn-ea"/>
          <a:cs typeface="+mn-cs"/>
        </a:defRPr>
      </a:lvl3pPr>
      <a:lvl4pPr marL="1600200" indent="-283464" algn="l" defTabSz="914400" rtl="0" eaLnBrk="1" latinLnBrk="0" hangingPunct="1">
        <a:lnSpc>
          <a:spcPct val="112000"/>
        </a:lnSpc>
        <a:spcBef>
          <a:spcPts val="900"/>
        </a:spcBef>
        <a:buFont typeface="Corbel" panose="020B0503020204020204" pitchFamily="34" charset="0"/>
        <a:buChar char="–"/>
        <a:defRPr sz="1400" kern="1200" baseline="0">
          <a:solidFill>
            <a:schemeClr val="tx1">
              <a:lumMod val="85000"/>
              <a:lumOff val="15000"/>
            </a:schemeClr>
          </a:solidFill>
          <a:latin typeface="+mn-lt"/>
          <a:ea typeface="+mn-ea"/>
          <a:cs typeface="+mn-cs"/>
        </a:defRPr>
      </a:lvl4pPr>
      <a:lvl5pPr marL="2057400" indent="-283464" algn="l" defTabSz="914400" rtl="0" eaLnBrk="1" latinLnBrk="0" hangingPunct="1">
        <a:lnSpc>
          <a:spcPct val="112000"/>
        </a:lnSpc>
        <a:spcBef>
          <a:spcPts val="9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5pPr>
      <a:lvl6pPr marL="25146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6pPr>
      <a:lvl7pPr marL="2971800" indent="-283464" algn="l" defTabSz="914400" rtl="0" eaLnBrk="1" latinLnBrk="0" hangingPunct="1">
        <a:lnSpc>
          <a:spcPct val="112000"/>
        </a:lnSpc>
        <a:spcBef>
          <a:spcPts val="1300"/>
        </a:spcBef>
        <a:buFont typeface="Arial" panose="020B0604020202020204" pitchFamily="34" charset="0"/>
        <a:buChar char="•"/>
        <a:defRPr sz="1400" i="1" kern="1200">
          <a:solidFill>
            <a:schemeClr val="tx1">
              <a:lumMod val="85000"/>
              <a:lumOff val="15000"/>
            </a:schemeClr>
          </a:solidFill>
          <a:latin typeface="+mn-lt"/>
          <a:ea typeface="+mn-ea"/>
          <a:cs typeface="+mn-cs"/>
        </a:defRPr>
      </a:lvl7pPr>
      <a:lvl8pPr marL="3429000" indent="-283464" algn="l" defTabSz="914400" rtl="0" eaLnBrk="1" latinLnBrk="0" hangingPunct="1">
        <a:lnSpc>
          <a:spcPct val="112000"/>
        </a:lnSpc>
        <a:spcBef>
          <a:spcPts val="1300"/>
        </a:spcBef>
        <a:buFont typeface="Corbel" panose="020B0503020204020204" pitchFamily="34" charset="0"/>
        <a:buChar char="–"/>
        <a:defRPr sz="1400" kern="1200">
          <a:solidFill>
            <a:schemeClr val="tx1">
              <a:lumMod val="85000"/>
              <a:lumOff val="15000"/>
            </a:schemeClr>
          </a:solidFill>
          <a:latin typeface="+mn-lt"/>
          <a:ea typeface="+mn-ea"/>
          <a:cs typeface="+mn-cs"/>
        </a:defRPr>
      </a:lvl8pPr>
      <a:lvl9pPr marL="3886200" indent="-283464" algn="l" defTabSz="914400" rtl="0" eaLnBrk="1" latinLnBrk="0" hangingPunct="1">
        <a:lnSpc>
          <a:spcPct val="112000"/>
        </a:lnSpc>
        <a:spcBef>
          <a:spcPts val="1300"/>
        </a:spcBef>
        <a:buFont typeface="Arial" panose="020B0604020202020204" pitchFamily="34" charset="0"/>
        <a:buChar char="•"/>
        <a:defRPr sz="1400" i="1" kern="1200" baseline="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32">
          <p15:clr>
            <a:srgbClr val="F26B43"/>
          </p15:clr>
        </p15:guide>
        <p15:guide id="2" pos="480">
          <p15:clr>
            <a:srgbClr val="F26B43"/>
          </p15:clr>
        </p15:guide>
        <p15:guide id="3" orient="horz" pos="432">
          <p15:clr>
            <a:srgbClr val="F26B43"/>
          </p15:clr>
        </p15:guide>
        <p15:guide id="4" pos="7200">
          <p15:clr>
            <a:srgbClr val="F26B43"/>
          </p15:clr>
        </p15:guide>
        <p15:guide id="5" pos="32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912" y="1143293"/>
            <a:ext cx="9614065" cy="4268965"/>
          </a:xfrm>
        </p:spPr>
        <p:txBody>
          <a:bodyPr>
            <a:normAutofit/>
          </a:bodyPr>
          <a:lstStyle/>
          <a:p>
            <a:r>
              <a:rPr lang="en-US" dirty="0"/>
              <a:t>Creating and Using Graphics</a:t>
            </a: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6638715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E5A98-742D-4E1E-B7E0-ABC28DD936BB}"/>
              </a:ext>
            </a:extLst>
          </p:cNvPr>
          <p:cNvSpPr>
            <a:spLocks noGrp="1"/>
          </p:cNvSpPr>
          <p:nvPr>
            <p:ph type="title"/>
          </p:nvPr>
        </p:nvSpPr>
        <p:spPr/>
        <p:txBody>
          <a:bodyPr/>
          <a:lstStyle/>
          <a:p>
            <a:r>
              <a:rPr lang="en-US" dirty="0"/>
              <a:t>Graph examples</a:t>
            </a:r>
          </a:p>
        </p:txBody>
      </p:sp>
      <p:graphicFrame>
        <p:nvGraphicFramePr>
          <p:cNvPr id="10" name="Content Placeholder 9">
            <a:extLst>
              <a:ext uri="{FF2B5EF4-FFF2-40B4-BE49-F238E27FC236}">
                <a16:creationId xmlns:a16="http://schemas.microsoft.com/office/drawing/2014/main" id="{09598913-2D8B-42AF-8A22-107B14D0D128}"/>
              </a:ext>
            </a:extLst>
          </p:cNvPr>
          <p:cNvGraphicFramePr>
            <a:graphicFrameLocks noGrp="1"/>
          </p:cNvGraphicFramePr>
          <p:nvPr>
            <p:ph idx="1"/>
            <p:extLst>
              <p:ext uri="{D42A27DB-BD31-4B8C-83A1-F6EECF244321}">
                <p14:modId xmlns:p14="http://schemas.microsoft.com/office/powerpoint/2010/main" val="791915732"/>
              </p:ext>
            </p:extLst>
          </p:nvPr>
        </p:nvGraphicFramePr>
        <p:xfrm>
          <a:off x="4309228" y="3035923"/>
          <a:ext cx="3920053" cy="280143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a:extLst>
              <a:ext uri="{FF2B5EF4-FFF2-40B4-BE49-F238E27FC236}">
                <a16:creationId xmlns:a16="http://schemas.microsoft.com/office/drawing/2014/main" id="{0F3C8754-8F8C-47E9-A00B-FF59A9AB1396}"/>
              </a:ext>
            </a:extLst>
          </p:cNvPr>
          <p:cNvGraphicFramePr/>
          <p:nvPr>
            <p:extLst>
              <p:ext uri="{D42A27DB-BD31-4B8C-83A1-F6EECF244321}">
                <p14:modId xmlns:p14="http://schemas.microsoft.com/office/powerpoint/2010/main" val="2438311301"/>
              </p:ext>
            </p:extLst>
          </p:nvPr>
        </p:nvGraphicFramePr>
        <p:xfrm>
          <a:off x="636062" y="3035923"/>
          <a:ext cx="3546765" cy="280143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hart 15">
            <a:extLst>
              <a:ext uri="{FF2B5EF4-FFF2-40B4-BE49-F238E27FC236}">
                <a16:creationId xmlns:a16="http://schemas.microsoft.com/office/drawing/2014/main" id="{10B7D412-8140-4FCB-A606-CBE4DFF5EBF6}"/>
              </a:ext>
            </a:extLst>
          </p:cNvPr>
          <p:cNvGraphicFramePr/>
          <p:nvPr>
            <p:extLst>
              <p:ext uri="{D42A27DB-BD31-4B8C-83A1-F6EECF244321}">
                <p14:modId xmlns:p14="http://schemas.microsoft.com/office/powerpoint/2010/main" val="539420621"/>
              </p:ext>
            </p:extLst>
          </p:nvPr>
        </p:nvGraphicFramePr>
        <p:xfrm>
          <a:off x="8355685" y="3035923"/>
          <a:ext cx="3546763" cy="2801431"/>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884003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FDD12-A965-487B-BDDA-D6F2AB8AA8F9}"/>
              </a:ext>
            </a:extLst>
          </p:cNvPr>
          <p:cNvSpPr>
            <a:spLocks noGrp="1"/>
          </p:cNvSpPr>
          <p:nvPr>
            <p:ph type="title"/>
          </p:nvPr>
        </p:nvSpPr>
        <p:spPr/>
        <p:txBody>
          <a:bodyPr>
            <a:normAutofit/>
          </a:bodyPr>
          <a:lstStyle/>
          <a:p>
            <a:r>
              <a:rPr lang="en-US" dirty="0"/>
              <a:t>Charts</a:t>
            </a:r>
          </a:p>
        </p:txBody>
      </p:sp>
      <p:sp>
        <p:nvSpPr>
          <p:cNvPr id="3" name="Content Placeholder 2">
            <a:extLst>
              <a:ext uri="{FF2B5EF4-FFF2-40B4-BE49-F238E27FC236}">
                <a16:creationId xmlns:a16="http://schemas.microsoft.com/office/drawing/2014/main" id="{19DF1F81-FA11-49EC-906B-874A5D7D3105}"/>
              </a:ext>
            </a:extLst>
          </p:cNvPr>
          <p:cNvSpPr>
            <a:spLocks noGrp="1"/>
          </p:cNvSpPr>
          <p:nvPr>
            <p:ph idx="1"/>
          </p:nvPr>
        </p:nvSpPr>
        <p:spPr/>
        <p:txBody>
          <a:bodyPr/>
          <a:lstStyle/>
          <a:p>
            <a:r>
              <a:rPr lang="en-US" dirty="0"/>
              <a:t>Displays relationships</a:t>
            </a:r>
          </a:p>
          <a:p>
            <a:r>
              <a:rPr lang="en-US" dirty="0"/>
              <a:t>Uses shapes, colors, and patterns to convey meaning</a:t>
            </a:r>
          </a:p>
          <a:p>
            <a:r>
              <a:rPr lang="en-US" dirty="0"/>
              <a:t>Often created using Microsoft or Google tools such as Word, Docs, PowerPoint, and Excel</a:t>
            </a:r>
          </a:p>
          <a:p>
            <a:r>
              <a:rPr lang="en-US" dirty="0"/>
              <a:t>Common types include</a:t>
            </a:r>
          </a:p>
          <a:p>
            <a:pPr lvl="1"/>
            <a:r>
              <a:rPr lang="en-US" dirty="0"/>
              <a:t>Pie</a:t>
            </a:r>
          </a:p>
          <a:p>
            <a:pPr lvl="1"/>
            <a:r>
              <a:rPr lang="en-US" dirty="0"/>
              <a:t>Organization</a:t>
            </a:r>
          </a:p>
          <a:p>
            <a:pPr lvl="1"/>
            <a:r>
              <a:rPr lang="en-US" dirty="0"/>
              <a:t>Diagram</a:t>
            </a:r>
          </a:p>
          <a:p>
            <a:pPr lvl="1"/>
            <a:r>
              <a:rPr lang="en-US" dirty="0"/>
              <a:t>Flow</a:t>
            </a:r>
          </a:p>
          <a:p>
            <a:pPr lvl="1"/>
            <a:r>
              <a:rPr lang="en-US" dirty="0"/>
              <a:t>Logic tree</a:t>
            </a:r>
          </a:p>
          <a:p>
            <a:endParaRPr lang="en-US" dirty="0"/>
          </a:p>
        </p:txBody>
      </p:sp>
    </p:spTree>
    <p:extLst>
      <p:ext uri="{BB962C8B-B14F-4D97-AF65-F5344CB8AC3E}">
        <p14:creationId xmlns:p14="http://schemas.microsoft.com/office/powerpoint/2010/main" val="16440435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DAFCA0-4805-4CB3-86A9-538BBB71342E}"/>
              </a:ext>
            </a:extLst>
          </p:cNvPr>
          <p:cNvSpPr>
            <a:spLocks noGrp="1"/>
          </p:cNvSpPr>
          <p:nvPr>
            <p:ph type="title"/>
          </p:nvPr>
        </p:nvSpPr>
        <p:spPr/>
        <p:txBody>
          <a:bodyPr/>
          <a:lstStyle/>
          <a:p>
            <a:r>
              <a:rPr lang="en-US" dirty="0"/>
              <a:t>Flowchart example</a:t>
            </a:r>
          </a:p>
        </p:txBody>
      </p:sp>
      <p:pic>
        <p:nvPicPr>
          <p:cNvPr id="2050" name="Picture 2" descr="U.S. Department of the Interior National Park Service&#10;EEO Program Processing Flowchart for Civil Rights Federally Conducted Cases&#10;[Section 504 of Rehabilitation Act of 1973]&#10;&#10;Box with text: Incoming Complaint&#10;&#10;(arrow leading to next step)&#10;&#10;Side note: By Day 5&#10;Box with text: Acknowledgement Letter to Complainant&#10;&#10;(arrow leading to next step)&#10;&#10;Side note: By Day 45&#10;Box with text: EEOP provides initial complaint investigation memorandum to Regional NPS Director noting allegations, relevant requirements, and requesting status report within 45 days&#10;&#10;(arrow leading to next step)&#10;&#10;Side note: By Day 90&#10;Box with text: Response due from Respondent NPS officials&#10;&#10;(arrow leading to next step)&#10;&#10;Side note: If no violation exists&#10;Box with text: Complaint Review by NPS EEO&#10;&#10;(arrow leading to next step)&#10;&#10;Box with text: Within 60 days EEOP provides written letter of findings to Regional Director with copy to complainant.&#10;&#10;(arrow leading to next step)&#10;&#10;Box with text: Within 30 days EEOP continues to monitor implementation schedule and provide Transition Plan Guidance; maintain telecommunication with related NPS Accessibility Coordinator (AC) or other assigned liaison to provide technical assistance and/or required periodic status reports until case is resolved.&#10;&#10;(arrows leading to two possible steps)&#10;&#10;Box with text: If voluntary compliance is not met, then refer case to DOI&#10;&#10;Side note: By Day 180&#10;Box with text: NPS Closes Case - Complainant may appeal the NPS decision within 90 days of the decision. The appeal is filed with and decided by the Deputy Secretary, DOI.">
            <a:extLst>
              <a:ext uri="{FF2B5EF4-FFF2-40B4-BE49-F238E27FC236}">
                <a16:creationId xmlns:a16="http://schemas.microsoft.com/office/drawing/2014/main" id="{57017BDC-505D-4F0C-A2B9-B3C87C31EACB}"/>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329362" y="762794"/>
            <a:ext cx="3952875" cy="526732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E65E578-5FF5-4515-B81B-6A63334B8346}"/>
              </a:ext>
            </a:extLst>
          </p:cNvPr>
          <p:cNvSpPr txBox="1"/>
          <p:nvPr/>
        </p:nvSpPr>
        <p:spPr>
          <a:xfrm>
            <a:off x="6194608" y="6030119"/>
            <a:ext cx="4406767" cy="338554"/>
          </a:xfrm>
          <a:prstGeom prst="rect">
            <a:avLst/>
          </a:prstGeom>
          <a:noFill/>
        </p:spPr>
        <p:txBody>
          <a:bodyPr wrap="square">
            <a:spAutoFit/>
          </a:bodyPr>
          <a:lstStyle/>
          <a:p>
            <a:r>
              <a:rPr lang="en-US" sz="800" dirty="0">
                <a:effectLst/>
              </a:rPr>
              <a:t>U.S. Department of the Interior/National Park Service. </a:t>
            </a:r>
            <a:r>
              <a:rPr lang="en-US" sz="800" i="1" dirty="0">
                <a:effectLst/>
              </a:rPr>
              <a:t>EEO Section 504 Flowchart.</a:t>
            </a:r>
          </a:p>
          <a:p>
            <a:r>
              <a:rPr lang="en-US" sz="800" dirty="0">
                <a:effectLst/>
              </a:rPr>
              <a:t> [Digital image]. (2020, July 23). Retrieved from https://www.nps.gov/aboutus/eeotechguidance.htm</a:t>
            </a:r>
          </a:p>
        </p:txBody>
      </p:sp>
    </p:spTree>
    <p:extLst>
      <p:ext uri="{BB962C8B-B14F-4D97-AF65-F5344CB8AC3E}">
        <p14:creationId xmlns:p14="http://schemas.microsoft.com/office/powerpoint/2010/main" val="514491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55427-9C36-4E71-A9E7-590881D7DA17}"/>
              </a:ext>
            </a:extLst>
          </p:cNvPr>
          <p:cNvSpPr>
            <a:spLocks noGrp="1"/>
          </p:cNvSpPr>
          <p:nvPr>
            <p:ph type="title"/>
          </p:nvPr>
        </p:nvSpPr>
        <p:spPr/>
        <p:txBody>
          <a:bodyPr/>
          <a:lstStyle/>
          <a:p>
            <a:r>
              <a:rPr lang="en-US" dirty="0"/>
              <a:t>Pie chart example</a:t>
            </a:r>
          </a:p>
        </p:txBody>
      </p:sp>
      <p:pic>
        <p:nvPicPr>
          <p:cNvPr id="3074" name="Picture 2" descr="A pie chart showing the percentages of Mount Rainier deferred maintenance in 2014 for different categories: buildings (11%), housing (1%), campgrounds (2%), trails (3%), water &amp;amp; wastewater systems (2%), paved &amp;amp; unpaved roads (76%), and all other (5%).">
            <a:extLst>
              <a:ext uri="{FF2B5EF4-FFF2-40B4-BE49-F238E27FC236}">
                <a16:creationId xmlns:a16="http://schemas.microsoft.com/office/drawing/2014/main" id="{81692770-826C-4066-8BE5-93F00CC21AC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89552" y="819397"/>
            <a:ext cx="5584795" cy="344179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2B5590A-F398-4309-82D3-E21C68B25EC1}"/>
              </a:ext>
            </a:extLst>
          </p:cNvPr>
          <p:cNvSpPr txBox="1"/>
          <p:nvPr/>
        </p:nvSpPr>
        <p:spPr>
          <a:xfrm>
            <a:off x="5389552" y="4261189"/>
            <a:ext cx="5584795" cy="1015663"/>
          </a:xfrm>
          <a:prstGeom prst="rect">
            <a:avLst/>
          </a:prstGeom>
          <a:noFill/>
        </p:spPr>
        <p:txBody>
          <a:bodyPr wrap="square">
            <a:spAutoFit/>
          </a:bodyPr>
          <a:lstStyle/>
          <a:p>
            <a:r>
              <a:rPr lang="en-US" sz="1200" dirty="0">
                <a:effectLst/>
              </a:rPr>
              <a:t>U.S. Department of the Interior/National Park Service. “Mount Rainier Deferred Maintenance.”</a:t>
            </a:r>
            <a:r>
              <a:rPr lang="en-US" sz="1200" i="1" dirty="0">
                <a:effectLst/>
              </a:rPr>
              <a:t> </a:t>
            </a:r>
            <a:r>
              <a:rPr lang="en-US" sz="1200" dirty="0">
                <a:effectLst/>
              </a:rPr>
              <a:t> [Digital image]. </a:t>
            </a:r>
            <a:r>
              <a:rPr lang="en-US" sz="1200" i="1" dirty="0">
                <a:effectLst/>
              </a:rPr>
              <a:t>Mount Rainier Deferred Maintenance Backlogs Identified - Part of $11.49 billion backlog across the National Park System (</a:t>
            </a:r>
            <a:r>
              <a:rPr lang="en-US" sz="1200" dirty="0">
                <a:effectLst/>
              </a:rPr>
              <a:t>2015, March 26). Retrieved from https://www.nps.gov/mora/learn/news/maintenance-backlog-2014.htm</a:t>
            </a:r>
          </a:p>
        </p:txBody>
      </p:sp>
    </p:spTree>
    <p:extLst>
      <p:ext uri="{BB962C8B-B14F-4D97-AF65-F5344CB8AC3E}">
        <p14:creationId xmlns:p14="http://schemas.microsoft.com/office/powerpoint/2010/main" val="152747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457DB-09A9-496A-98BB-E152F22EB3A8}"/>
              </a:ext>
            </a:extLst>
          </p:cNvPr>
          <p:cNvSpPr>
            <a:spLocks noGrp="1"/>
          </p:cNvSpPr>
          <p:nvPr>
            <p:ph type="title"/>
          </p:nvPr>
        </p:nvSpPr>
        <p:spPr>
          <a:xfrm>
            <a:off x="762000" y="559678"/>
            <a:ext cx="4076218" cy="4952492"/>
          </a:xfrm>
        </p:spPr>
        <p:txBody>
          <a:bodyPr/>
          <a:lstStyle/>
          <a:p>
            <a:r>
              <a:rPr lang="en-US" dirty="0"/>
              <a:t>Photographs and Illustrations</a:t>
            </a:r>
          </a:p>
        </p:txBody>
      </p:sp>
      <p:sp>
        <p:nvSpPr>
          <p:cNvPr id="3" name="Content Placeholder 2">
            <a:extLst>
              <a:ext uri="{FF2B5EF4-FFF2-40B4-BE49-F238E27FC236}">
                <a16:creationId xmlns:a16="http://schemas.microsoft.com/office/drawing/2014/main" id="{1FF81F55-5577-4819-B699-D5EF8D1C5E52}"/>
              </a:ext>
            </a:extLst>
          </p:cNvPr>
          <p:cNvSpPr>
            <a:spLocks noGrp="1"/>
          </p:cNvSpPr>
          <p:nvPr>
            <p:ph idx="1"/>
          </p:nvPr>
        </p:nvSpPr>
        <p:spPr/>
        <p:txBody>
          <a:bodyPr/>
          <a:lstStyle/>
          <a:p>
            <a:r>
              <a:rPr lang="en-US" dirty="0"/>
              <a:t>Are static images of an object, place, or thing</a:t>
            </a:r>
          </a:p>
          <a:p>
            <a:r>
              <a:rPr lang="en-US" dirty="0"/>
              <a:t>Often cropped or limited in order to highlight a specific element</a:t>
            </a:r>
          </a:p>
          <a:p>
            <a:r>
              <a:rPr lang="en-US" dirty="0"/>
              <a:t>Can be in color or in black and white</a:t>
            </a:r>
          </a:p>
          <a:p>
            <a:r>
              <a:rPr lang="en-US" dirty="0"/>
              <a:t>Photos can sometimes contain details beyond the scope of the document</a:t>
            </a:r>
          </a:p>
          <a:p>
            <a:r>
              <a:rPr lang="en-US" dirty="0"/>
              <a:t>Illustrations can omit unnecessary details to help readers focus on the necessary details</a:t>
            </a:r>
          </a:p>
          <a:p>
            <a:r>
              <a:rPr lang="en-US" dirty="0"/>
              <a:t>Screenshots, pictures the computer can take of the exact screen display at any given moment, are useful substitutes for photographs when discussing digital tools and content</a:t>
            </a:r>
          </a:p>
          <a:p>
            <a:pPr lvl="1"/>
            <a:r>
              <a:rPr lang="en-US" dirty="0"/>
              <a:t>Screenshots should always be carefully cropped to focus on only what </a:t>
            </a:r>
            <a:r>
              <a:rPr lang="en-US"/>
              <a:t>is necessary</a:t>
            </a:r>
            <a:endParaRPr lang="en-US" dirty="0"/>
          </a:p>
        </p:txBody>
      </p:sp>
    </p:spTree>
    <p:extLst>
      <p:ext uri="{BB962C8B-B14F-4D97-AF65-F5344CB8AC3E}">
        <p14:creationId xmlns:p14="http://schemas.microsoft.com/office/powerpoint/2010/main" val="3606731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82DEE-9B01-47E7-B3AE-C55DCFDC3FB7}"/>
              </a:ext>
            </a:extLst>
          </p:cNvPr>
          <p:cNvSpPr>
            <a:spLocks noGrp="1"/>
          </p:cNvSpPr>
          <p:nvPr>
            <p:ph type="title"/>
          </p:nvPr>
        </p:nvSpPr>
        <p:spPr>
          <a:xfrm>
            <a:off x="761999" y="559678"/>
            <a:ext cx="4056743" cy="4952492"/>
          </a:xfrm>
        </p:spPr>
        <p:txBody>
          <a:bodyPr>
            <a:normAutofit/>
          </a:bodyPr>
          <a:lstStyle/>
          <a:p>
            <a:r>
              <a:rPr lang="en-US" dirty="0"/>
              <a:t>Photograph and illustration</a:t>
            </a:r>
            <a:br>
              <a:rPr lang="en-US" dirty="0"/>
            </a:br>
            <a:r>
              <a:rPr lang="en-US" dirty="0"/>
              <a:t>example</a:t>
            </a:r>
            <a:br>
              <a:rPr lang="en-US" dirty="0"/>
            </a:br>
            <a:endParaRPr lang="en-US" dirty="0"/>
          </a:p>
        </p:txBody>
      </p:sp>
      <p:pic>
        <p:nvPicPr>
          <p:cNvPr id="4098" name="Picture 2">
            <a:extLst>
              <a:ext uri="{FF2B5EF4-FFF2-40B4-BE49-F238E27FC236}">
                <a16:creationId xmlns:a16="http://schemas.microsoft.com/office/drawing/2014/main" id="{90FB2952-0DE1-42F9-BCB1-A1FAA09C55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385" y="716734"/>
            <a:ext cx="2987312" cy="3983083"/>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a:extLst>
              <a:ext uri="{FF2B5EF4-FFF2-40B4-BE49-F238E27FC236}">
                <a16:creationId xmlns:a16="http://schemas.microsoft.com/office/drawing/2014/main" id="{8FF3C2E6-9A19-4237-8A53-A51CBD7055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70183" y="716734"/>
            <a:ext cx="2473634" cy="398308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D1313015-11A6-40EC-AAFD-90208E64358A}"/>
              </a:ext>
            </a:extLst>
          </p:cNvPr>
          <p:cNvSpPr txBox="1"/>
          <p:nvPr/>
        </p:nvSpPr>
        <p:spPr>
          <a:xfrm>
            <a:off x="8970183" y="4699817"/>
            <a:ext cx="2473634" cy="1107996"/>
          </a:xfrm>
          <a:prstGeom prst="rect">
            <a:avLst/>
          </a:prstGeom>
          <a:noFill/>
        </p:spPr>
        <p:txBody>
          <a:bodyPr wrap="square">
            <a:spAutoFit/>
          </a:bodyPr>
          <a:lstStyle/>
          <a:p>
            <a:pPr algn="l"/>
            <a:r>
              <a:rPr lang="en-US" sz="900" b="0" i="0" dirty="0">
                <a:effectLst/>
                <a:latin typeface="Arial" panose="020B0604020202020204" pitchFamily="34" charset="0"/>
              </a:rPr>
              <a:t>By </a:t>
            </a:r>
            <a:r>
              <a:rPr lang="en-US" sz="900" b="0" i="0" dirty="0" err="1">
                <a:effectLst/>
                <a:latin typeface="Arial" panose="020B0604020202020204" pitchFamily="34" charset="0"/>
              </a:rPr>
              <a:t>Bois</a:t>
            </a:r>
            <a:r>
              <a:rPr lang="en-US" sz="900" b="0" i="0" dirty="0">
                <a:effectLst/>
                <a:latin typeface="Arial" panose="020B0604020202020204" pitchFamily="34" charset="0"/>
              </a:rPr>
              <a:t>, D.; Frederick Warne (Firm); </a:t>
            </a:r>
            <a:r>
              <a:rPr lang="en-US" sz="900" b="0" i="0" dirty="0" err="1">
                <a:effectLst/>
                <a:latin typeface="Arial" panose="020B0604020202020204" pitchFamily="34" charset="0"/>
              </a:rPr>
              <a:t>Herincq</a:t>
            </a:r>
            <a:r>
              <a:rPr lang="en-US" sz="900" b="0" i="0" dirty="0">
                <a:effectLst/>
                <a:latin typeface="Arial" panose="020B0604020202020204" pitchFamily="34" charset="0"/>
              </a:rPr>
              <a:t>, B.; Step, Edward; Watson, William - https://www.flickr.com/photos/biodivlibrary/10574954564, Public Domain, https://commons.wikimedia.org/w/index.php?curid=42688015</a:t>
            </a:r>
            <a:br>
              <a:rPr lang="en-US" sz="1100" b="0" i="0" dirty="0">
                <a:solidFill>
                  <a:srgbClr val="202122"/>
                </a:solidFill>
                <a:effectLst/>
                <a:latin typeface="Arial" panose="020B0604020202020204" pitchFamily="34" charset="0"/>
              </a:rPr>
            </a:br>
            <a:endParaRPr lang="en-US" sz="1100" dirty="0"/>
          </a:p>
        </p:txBody>
      </p:sp>
      <p:sp>
        <p:nvSpPr>
          <p:cNvPr id="9" name="TextBox 8">
            <a:extLst>
              <a:ext uri="{FF2B5EF4-FFF2-40B4-BE49-F238E27FC236}">
                <a16:creationId xmlns:a16="http://schemas.microsoft.com/office/drawing/2014/main" id="{E4FA6006-C194-4F7B-B95B-51CCAC9F3270}"/>
              </a:ext>
            </a:extLst>
          </p:cNvPr>
          <p:cNvSpPr txBox="1"/>
          <p:nvPr/>
        </p:nvSpPr>
        <p:spPr>
          <a:xfrm>
            <a:off x="5364385" y="4699816"/>
            <a:ext cx="2987312" cy="507831"/>
          </a:xfrm>
          <a:prstGeom prst="rect">
            <a:avLst/>
          </a:prstGeom>
          <a:noFill/>
        </p:spPr>
        <p:txBody>
          <a:bodyPr wrap="square">
            <a:spAutoFit/>
          </a:bodyPr>
          <a:lstStyle/>
          <a:p>
            <a:r>
              <a:rPr lang="en-US" sz="900" dirty="0">
                <a:latin typeface="Arial" panose="020B0604020202020204" pitchFamily="34" charset="0"/>
                <a:cs typeface="Arial" panose="020B0604020202020204" pitchFamily="34" charset="0"/>
              </a:rPr>
              <a:t>Public Domain, https://commons.wikimedia.org/w/index.php?curid=429137</a:t>
            </a:r>
          </a:p>
        </p:txBody>
      </p:sp>
    </p:spTree>
    <p:extLst>
      <p:ext uri="{BB962C8B-B14F-4D97-AF65-F5344CB8AC3E}">
        <p14:creationId xmlns:p14="http://schemas.microsoft.com/office/powerpoint/2010/main" val="377701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7FA582-0B59-4AA8-A4F6-83A7DD848E8F}"/>
              </a:ext>
            </a:extLst>
          </p:cNvPr>
          <p:cNvSpPr>
            <a:spLocks noGrp="1"/>
          </p:cNvSpPr>
          <p:nvPr>
            <p:ph type="title"/>
          </p:nvPr>
        </p:nvSpPr>
        <p:spPr/>
        <p:txBody>
          <a:bodyPr/>
          <a:lstStyle/>
          <a:p>
            <a:r>
              <a:rPr lang="en-US" dirty="0"/>
              <a:t>Screenshot example</a:t>
            </a:r>
          </a:p>
        </p:txBody>
      </p:sp>
      <p:pic>
        <p:nvPicPr>
          <p:cNvPr id="4" name="Picture 3" descr="A screenshot of my screen when creating the previous slide. The full slide is displayed in addition to the slide list on the left. The screenshot has been cropped to omit any other items that were on the screen when the screenshot was taken.">
            <a:extLst>
              <a:ext uri="{FF2B5EF4-FFF2-40B4-BE49-F238E27FC236}">
                <a16:creationId xmlns:a16="http://schemas.microsoft.com/office/drawing/2014/main" id="{FCB2356A-ED93-4949-B735-08200E0592D1}"/>
              </a:ext>
            </a:extLst>
          </p:cNvPr>
          <p:cNvPicPr>
            <a:picLocks noChangeAspect="1"/>
          </p:cNvPicPr>
          <p:nvPr/>
        </p:nvPicPr>
        <p:blipFill rotWithShape="1">
          <a:blip r:embed="rId2"/>
          <a:srcRect t="14854" r="29177" b="4641"/>
          <a:stretch/>
        </p:blipFill>
        <p:spPr>
          <a:xfrm>
            <a:off x="5339811" y="1354238"/>
            <a:ext cx="5991803" cy="3831220"/>
          </a:xfrm>
          <a:prstGeom prst="rect">
            <a:avLst/>
          </a:prstGeom>
        </p:spPr>
      </p:pic>
    </p:spTree>
    <p:extLst>
      <p:ext uri="{BB962C8B-B14F-4D97-AF65-F5344CB8AC3E}">
        <p14:creationId xmlns:p14="http://schemas.microsoft.com/office/powerpoint/2010/main" val="9569265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70C25-EB61-4337-A353-AB9E06B606F1}"/>
              </a:ext>
            </a:extLst>
          </p:cNvPr>
          <p:cNvSpPr>
            <a:spLocks noGrp="1"/>
          </p:cNvSpPr>
          <p:nvPr>
            <p:ph type="title"/>
          </p:nvPr>
        </p:nvSpPr>
        <p:spPr/>
        <p:txBody>
          <a:bodyPr>
            <a:normAutofit/>
          </a:bodyPr>
          <a:lstStyle/>
          <a:p>
            <a:r>
              <a:rPr lang="en-US" dirty="0"/>
              <a:t>Diagrams</a:t>
            </a:r>
            <a:br>
              <a:rPr lang="en-US" dirty="0"/>
            </a:br>
            <a:endParaRPr lang="en-US" dirty="0"/>
          </a:p>
        </p:txBody>
      </p:sp>
      <p:sp>
        <p:nvSpPr>
          <p:cNvPr id="3" name="Content Placeholder 2">
            <a:extLst>
              <a:ext uri="{FF2B5EF4-FFF2-40B4-BE49-F238E27FC236}">
                <a16:creationId xmlns:a16="http://schemas.microsoft.com/office/drawing/2014/main" id="{873FC990-1898-4C26-A49D-FCD95B0643C9}"/>
              </a:ext>
            </a:extLst>
          </p:cNvPr>
          <p:cNvSpPr>
            <a:spLocks noGrp="1"/>
          </p:cNvSpPr>
          <p:nvPr>
            <p:ph idx="1"/>
          </p:nvPr>
        </p:nvSpPr>
        <p:spPr/>
        <p:txBody>
          <a:bodyPr/>
          <a:lstStyle/>
          <a:p>
            <a:r>
              <a:rPr lang="en-US" dirty="0"/>
              <a:t>Like an illustration</a:t>
            </a:r>
          </a:p>
          <a:p>
            <a:r>
              <a:rPr lang="en-US" dirty="0"/>
              <a:t>Uses text and images</a:t>
            </a:r>
          </a:p>
          <a:p>
            <a:r>
              <a:rPr lang="en-US" dirty="0"/>
              <a:t>Often used to show the parts of a whole and their relationship</a:t>
            </a:r>
          </a:p>
          <a:p>
            <a:pPr marL="0" indent="0">
              <a:buNone/>
            </a:pPr>
            <a:endParaRPr lang="en-US" dirty="0"/>
          </a:p>
          <a:p>
            <a:endParaRPr lang="en-US" dirty="0"/>
          </a:p>
        </p:txBody>
      </p:sp>
    </p:spTree>
    <p:extLst>
      <p:ext uri="{BB962C8B-B14F-4D97-AF65-F5344CB8AC3E}">
        <p14:creationId xmlns:p14="http://schemas.microsoft.com/office/powerpoint/2010/main" val="3113641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76D76-2F87-41DC-ACE9-B55A00935691}"/>
              </a:ext>
            </a:extLst>
          </p:cNvPr>
          <p:cNvSpPr>
            <a:spLocks noGrp="1"/>
          </p:cNvSpPr>
          <p:nvPr>
            <p:ph type="title"/>
          </p:nvPr>
        </p:nvSpPr>
        <p:spPr/>
        <p:txBody>
          <a:bodyPr/>
          <a:lstStyle/>
          <a:p>
            <a:r>
              <a:rPr lang="en-US" dirty="0"/>
              <a:t>Diagram example</a:t>
            </a:r>
          </a:p>
        </p:txBody>
      </p:sp>
      <p:pic>
        <p:nvPicPr>
          <p:cNvPr id="5124" name="Picture 4" descr="Diagram of different classes of orbital altitudes. Earth is illustrated as a black dot. Low Earth orbit (180-2,000 km) is illustrated as a small red aura around Earth. Mid Earth orbit (2,000-35,780 km) is illustrated as a wide faded red aura. High earth &amp; geosynchronous orbit (greater than or equal to 35,780 km) is illustrated as a red boundary line. Far to the right is lunar orbit (384,000 km) illustrated as a black dot (the moon) on a portion of it's orbital path (marked in red).">
            <a:extLst>
              <a:ext uri="{FF2B5EF4-FFF2-40B4-BE49-F238E27FC236}">
                <a16:creationId xmlns:a16="http://schemas.microsoft.com/office/drawing/2014/main" id="{2225118F-F366-4F65-A721-E4CA249D70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892924"/>
            <a:ext cx="6858000" cy="2286000"/>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4345412B-0851-481B-880C-68600E8AA395}"/>
              </a:ext>
            </a:extLst>
          </p:cNvPr>
          <p:cNvSpPr txBox="1"/>
          <p:nvPr/>
        </p:nvSpPr>
        <p:spPr>
          <a:xfrm>
            <a:off x="5335930" y="4178924"/>
            <a:ext cx="6794338" cy="553998"/>
          </a:xfrm>
          <a:prstGeom prst="rect">
            <a:avLst/>
          </a:prstGeom>
          <a:noFill/>
        </p:spPr>
        <p:txBody>
          <a:bodyPr wrap="square">
            <a:spAutoFit/>
          </a:bodyPr>
          <a:lstStyle/>
          <a:p>
            <a:r>
              <a:rPr lang="en-US" sz="1000" dirty="0" err="1">
                <a:latin typeface="Arial" panose="020B0604020202020204" pitchFamily="34" charset="0"/>
                <a:cs typeface="Arial" panose="020B0604020202020204" pitchFamily="34" charset="0"/>
              </a:rPr>
              <a:t>Simmon</a:t>
            </a:r>
            <a:r>
              <a:rPr lang="en-US" sz="1000" dirty="0">
                <a:latin typeface="Arial" panose="020B0604020202020204" pitchFamily="34" charset="0"/>
                <a:cs typeface="Arial" panose="020B0604020202020204" pitchFamily="34" charset="0"/>
              </a:rPr>
              <a:t>, Robert. “Diagram of different classes of orbital altitudes.” </a:t>
            </a:r>
            <a:r>
              <a:rPr lang="en-US" sz="1000" i="1" dirty="0">
                <a:latin typeface="Arial" panose="020B0604020202020204" pitchFamily="34" charset="0"/>
                <a:cs typeface="Arial" panose="020B0604020202020204" pitchFamily="34" charset="0"/>
              </a:rPr>
              <a:t>Catalog of Earth Satellite Orbits. NASA</a:t>
            </a:r>
            <a:r>
              <a:rPr lang="en-US" sz="1000" dirty="0">
                <a:latin typeface="Arial" panose="020B0604020202020204" pitchFamily="34" charset="0"/>
                <a:cs typeface="Arial" panose="020B0604020202020204" pitchFamily="34" charset="0"/>
              </a:rPr>
              <a:t> (September 4, 2009). Retrieved from: https://earthobservatory.nasa.gov/features/OrbitsCatalog</a:t>
            </a:r>
            <a:endParaRPr lang="en-US" sz="1000" i="1" dirty="0">
              <a:latin typeface="Arial" panose="020B0604020202020204" pitchFamily="34" charset="0"/>
              <a:cs typeface="Arial" panose="020B0604020202020204" pitchFamily="34" charset="0"/>
            </a:endParaRPr>
          </a:p>
          <a:p>
            <a:endParaRPr lang="en-US"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8179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D5594-3EE7-47B5-BF61-314073ED4574}"/>
              </a:ext>
            </a:extLst>
          </p:cNvPr>
          <p:cNvSpPr>
            <a:spLocks noGrp="1"/>
          </p:cNvSpPr>
          <p:nvPr>
            <p:ph type="title"/>
          </p:nvPr>
        </p:nvSpPr>
        <p:spPr/>
        <p:txBody>
          <a:bodyPr/>
          <a:lstStyle/>
          <a:p>
            <a:r>
              <a:rPr lang="en-US" dirty="0"/>
              <a:t>Sources</a:t>
            </a:r>
          </a:p>
        </p:txBody>
      </p:sp>
      <p:sp>
        <p:nvSpPr>
          <p:cNvPr id="3" name="Content Placeholder 2">
            <a:extLst>
              <a:ext uri="{FF2B5EF4-FFF2-40B4-BE49-F238E27FC236}">
                <a16:creationId xmlns:a16="http://schemas.microsoft.com/office/drawing/2014/main" id="{B4189300-C753-4E02-A12E-86BF06C22885}"/>
              </a:ext>
            </a:extLst>
          </p:cNvPr>
          <p:cNvSpPr>
            <a:spLocks noGrp="1"/>
          </p:cNvSpPr>
          <p:nvPr>
            <p:ph idx="1"/>
          </p:nvPr>
        </p:nvSpPr>
        <p:spPr/>
        <p:txBody>
          <a:bodyPr/>
          <a:lstStyle/>
          <a:p>
            <a:r>
              <a:rPr lang="en-US" dirty="0"/>
              <a:t>Fowler, Susan L., and Victor R. Stanwick. Web </a:t>
            </a:r>
            <a:r>
              <a:rPr lang="en-US" i="1" dirty="0"/>
              <a:t>Application Design Handbook : Best Practices for Web-Based Software. </a:t>
            </a:r>
            <a:r>
              <a:rPr lang="en-US" dirty="0"/>
              <a:t>Morgan Kaufmann, 2004</a:t>
            </a:r>
            <a:r>
              <a:rPr lang="en-US" i="1" dirty="0"/>
              <a:t>. EBSCOhost</a:t>
            </a:r>
            <a:r>
              <a:rPr lang="en-US" dirty="0"/>
              <a:t>, search.ebscohost.com/</a:t>
            </a:r>
            <a:r>
              <a:rPr lang="en-US" dirty="0" err="1"/>
              <a:t>login.aspx?direct</a:t>
            </a:r>
            <a:r>
              <a:rPr lang="en-US" dirty="0"/>
              <a:t>=</a:t>
            </a:r>
            <a:r>
              <a:rPr lang="en-US" dirty="0" err="1"/>
              <a:t>true&amp;db</a:t>
            </a:r>
            <a:r>
              <a:rPr lang="en-US" dirty="0"/>
              <a:t>=</a:t>
            </a:r>
            <a:r>
              <a:rPr lang="en-US" dirty="0" err="1"/>
              <a:t>nlebk&amp;AN</a:t>
            </a:r>
            <a:r>
              <a:rPr lang="en-US" dirty="0"/>
              <a:t>=114196&amp;site=</a:t>
            </a:r>
            <a:r>
              <a:rPr lang="en-US" dirty="0" err="1"/>
              <a:t>ehost-live&amp;scope</a:t>
            </a:r>
            <a:r>
              <a:rPr lang="en-US" dirty="0"/>
              <a:t>=site.</a:t>
            </a:r>
          </a:p>
          <a:p>
            <a:r>
              <a:rPr lang="en-US" dirty="0">
                <a:effectLst/>
              </a:rPr>
              <a:t>“Image Description Guidelines.” </a:t>
            </a:r>
            <a:r>
              <a:rPr lang="en-US" i="1" dirty="0">
                <a:effectLst/>
              </a:rPr>
              <a:t>DIAGRAM Center</a:t>
            </a:r>
            <a:r>
              <a:rPr lang="en-US" dirty="0">
                <a:effectLst/>
              </a:rPr>
              <a:t>, 16 Sept. 2015, diagramcenter.org/table-of-contents-2.html.</a:t>
            </a:r>
          </a:p>
        </p:txBody>
      </p:sp>
    </p:spTree>
    <p:extLst>
      <p:ext uri="{BB962C8B-B14F-4D97-AF65-F5344CB8AC3E}">
        <p14:creationId xmlns:p14="http://schemas.microsoft.com/office/powerpoint/2010/main" val="13652981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use graphics </a:t>
            </a:r>
          </a:p>
        </p:txBody>
      </p:sp>
      <p:sp>
        <p:nvSpPr>
          <p:cNvPr id="3" name="Content Placeholder 2"/>
          <p:cNvSpPr>
            <a:spLocks noGrp="1"/>
          </p:cNvSpPr>
          <p:nvPr>
            <p:ph idx="1"/>
          </p:nvPr>
        </p:nvSpPr>
        <p:spPr/>
        <p:txBody>
          <a:bodyPr/>
          <a:lstStyle/>
          <a:p>
            <a:r>
              <a:rPr lang="en-US" dirty="0"/>
              <a:t>Increases understanding</a:t>
            </a:r>
          </a:p>
          <a:p>
            <a:r>
              <a:rPr lang="en-US" dirty="0"/>
              <a:t>Clarifies meaning</a:t>
            </a:r>
          </a:p>
          <a:p>
            <a:r>
              <a:rPr lang="en-US" dirty="0"/>
              <a:t>Improves communication</a:t>
            </a:r>
          </a:p>
          <a:p>
            <a:r>
              <a:rPr lang="en-US" dirty="0"/>
              <a:t>Adds depth, detail, and data</a:t>
            </a:r>
          </a:p>
        </p:txBody>
      </p:sp>
    </p:spTree>
    <p:extLst>
      <p:ext uri="{BB962C8B-B14F-4D97-AF65-F5344CB8AC3E}">
        <p14:creationId xmlns:p14="http://schemas.microsoft.com/office/powerpoint/2010/main" val="207895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3518" y="559678"/>
            <a:ext cx="4723430" cy="4952492"/>
          </a:xfrm>
        </p:spPr>
        <p:txBody>
          <a:bodyPr/>
          <a:lstStyle/>
          <a:p>
            <a:r>
              <a:rPr lang="en-US" dirty="0"/>
              <a:t>Special considerations</a:t>
            </a:r>
          </a:p>
        </p:txBody>
      </p:sp>
      <p:sp>
        <p:nvSpPr>
          <p:cNvPr id="3" name="Content Placeholder 2"/>
          <p:cNvSpPr>
            <a:spLocks noGrp="1"/>
          </p:cNvSpPr>
          <p:nvPr>
            <p:ph idx="1"/>
          </p:nvPr>
        </p:nvSpPr>
        <p:spPr/>
        <p:txBody>
          <a:bodyPr/>
          <a:lstStyle/>
          <a:p>
            <a:r>
              <a:rPr lang="en-US" dirty="0"/>
              <a:t>Use source material ethically</a:t>
            </a:r>
          </a:p>
          <a:p>
            <a:pPr lvl="1"/>
            <a:r>
              <a:rPr lang="en-US" dirty="0"/>
              <a:t>Check copyright</a:t>
            </a:r>
          </a:p>
          <a:p>
            <a:pPr lvl="1"/>
            <a:r>
              <a:rPr lang="en-US" dirty="0"/>
              <a:t>Use only open source or software provided media</a:t>
            </a:r>
          </a:p>
          <a:p>
            <a:pPr lvl="2"/>
            <a:r>
              <a:rPr lang="en-US" dirty="0"/>
              <a:t>Open source images can be found online</a:t>
            </a:r>
          </a:p>
          <a:p>
            <a:pPr lvl="2"/>
            <a:r>
              <a:rPr lang="en-US" dirty="0"/>
              <a:t>Be sure to check the license on the image before use</a:t>
            </a:r>
          </a:p>
          <a:p>
            <a:pPr lvl="2"/>
            <a:r>
              <a:rPr lang="en-US" dirty="0"/>
              <a:t>Not all images listed as open source are legally created</a:t>
            </a:r>
          </a:p>
          <a:p>
            <a:pPr lvl="3"/>
            <a:r>
              <a:rPr lang="en-US" dirty="0"/>
              <a:t>Photos of a private residence</a:t>
            </a:r>
          </a:p>
          <a:p>
            <a:pPr lvl="3"/>
            <a:r>
              <a:rPr lang="en-US" dirty="0"/>
              <a:t>Photos of a copyrighted work</a:t>
            </a:r>
          </a:p>
          <a:p>
            <a:pPr lvl="3"/>
            <a:r>
              <a:rPr lang="en-US" dirty="0"/>
              <a:t>Exact reproductions of a copyrighted work</a:t>
            </a:r>
          </a:p>
        </p:txBody>
      </p:sp>
    </p:spTree>
    <p:extLst>
      <p:ext uri="{BB962C8B-B14F-4D97-AF65-F5344CB8AC3E}">
        <p14:creationId xmlns:p14="http://schemas.microsoft.com/office/powerpoint/2010/main" val="2936866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7306B0-7B9F-4D40-9561-CE3B79018713}"/>
              </a:ext>
            </a:extLst>
          </p:cNvPr>
          <p:cNvSpPr>
            <a:spLocks noGrp="1"/>
          </p:cNvSpPr>
          <p:nvPr>
            <p:ph type="title"/>
          </p:nvPr>
        </p:nvSpPr>
        <p:spPr/>
        <p:txBody>
          <a:bodyPr/>
          <a:lstStyle/>
          <a:p>
            <a:r>
              <a:rPr lang="en-US" dirty="0"/>
              <a:t>Consider all audiences</a:t>
            </a:r>
          </a:p>
        </p:txBody>
      </p:sp>
      <p:sp>
        <p:nvSpPr>
          <p:cNvPr id="3" name="Content Placeholder 2">
            <a:extLst>
              <a:ext uri="{FF2B5EF4-FFF2-40B4-BE49-F238E27FC236}">
                <a16:creationId xmlns:a16="http://schemas.microsoft.com/office/drawing/2014/main" id="{9E39D66D-6854-4B43-ACC6-BED01D20DE6A}"/>
              </a:ext>
            </a:extLst>
          </p:cNvPr>
          <p:cNvSpPr>
            <a:spLocks noGrp="1"/>
          </p:cNvSpPr>
          <p:nvPr>
            <p:ph idx="1"/>
          </p:nvPr>
        </p:nvSpPr>
        <p:spPr/>
        <p:txBody>
          <a:bodyPr>
            <a:normAutofit lnSpcReduction="10000"/>
          </a:bodyPr>
          <a:lstStyle/>
          <a:p>
            <a:r>
              <a:rPr lang="en-US" dirty="0"/>
              <a:t>Accessible design</a:t>
            </a:r>
          </a:p>
          <a:p>
            <a:pPr lvl="1"/>
            <a:r>
              <a:rPr lang="en-US" dirty="0"/>
              <a:t>In order to be accessible to everyone, images must also have text-based descriptions called alt text</a:t>
            </a:r>
          </a:p>
          <a:p>
            <a:pPr lvl="2"/>
            <a:r>
              <a:rPr lang="en-US" dirty="0"/>
              <a:t>Alternate text for individuals using a screen reader</a:t>
            </a:r>
          </a:p>
          <a:p>
            <a:pPr lvl="2"/>
            <a:r>
              <a:rPr lang="en-US" dirty="0"/>
              <a:t>This text should accurately describe the image</a:t>
            </a:r>
          </a:p>
          <a:p>
            <a:pPr lvl="2"/>
            <a:r>
              <a:rPr lang="en-US" dirty="0"/>
              <a:t>Alt text can be added to images in any document, presentation, or website</a:t>
            </a:r>
          </a:p>
          <a:p>
            <a:pPr lvl="2"/>
            <a:r>
              <a:rPr lang="en-US" dirty="0"/>
              <a:t>For Microsoft products, right click the image and click “alt text”</a:t>
            </a:r>
          </a:p>
          <a:p>
            <a:pPr lvl="2"/>
            <a:r>
              <a:rPr lang="en-US" dirty="0"/>
              <a:t>All the images in this presentation have alt text – check it out!</a:t>
            </a:r>
          </a:p>
          <a:p>
            <a:pPr lvl="1"/>
            <a:r>
              <a:rPr lang="en-US" dirty="0"/>
              <a:t>In order to be accessible to everyone, videos with </a:t>
            </a:r>
            <a:r>
              <a:rPr lang="en-US"/>
              <a:t>oral components </a:t>
            </a:r>
            <a:r>
              <a:rPr lang="en-US" dirty="0"/>
              <a:t>must have captions or a written document</a:t>
            </a:r>
          </a:p>
          <a:p>
            <a:pPr lvl="2"/>
            <a:r>
              <a:rPr lang="en-US" dirty="0"/>
              <a:t>Hosting programs like YouTube will add captions for you</a:t>
            </a:r>
          </a:p>
          <a:p>
            <a:pPr lvl="2"/>
            <a:r>
              <a:rPr lang="en-US" dirty="0"/>
              <a:t>Presentation software like PowerPoint can display captions as you speak</a:t>
            </a:r>
          </a:p>
          <a:p>
            <a:pPr lvl="2"/>
            <a:r>
              <a:rPr lang="en-US" dirty="0"/>
              <a:t>For other videos, write a script before recording </a:t>
            </a:r>
          </a:p>
        </p:txBody>
      </p:sp>
    </p:spTree>
    <p:extLst>
      <p:ext uri="{BB962C8B-B14F-4D97-AF65-F5344CB8AC3E}">
        <p14:creationId xmlns:p14="http://schemas.microsoft.com/office/powerpoint/2010/main" val="3582415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Utilizing graphics</a:t>
            </a:r>
          </a:p>
        </p:txBody>
      </p:sp>
      <p:sp>
        <p:nvSpPr>
          <p:cNvPr id="3" name="Content Placeholder 2"/>
          <p:cNvSpPr>
            <a:spLocks noGrp="1"/>
          </p:cNvSpPr>
          <p:nvPr>
            <p:ph idx="1"/>
          </p:nvPr>
        </p:nvSpPr>
        <p:spPr/>
        <p:txBody>
          <a:bodyPr/>
          <a:lstStyle/>
          <a:p>
            <a:r>
              <a:rPr lang="en-US" dirty="0"/>
              <a:t>Visuals must increase reader understanding</a:t>
            </a:r>
          </a:p>
          <a:p>
            <a:pPr lvl="1"/>
            <a:r>
              <a:rPr lang="en-US" dirty="0"/>
              <a:t>Do not use visual elements as filler or fluff</a:t>
            </a:r>
          </a:p>
          <a:p>
            <a:r>
              <a:rPr lang="en-US" dirty="0"/>
              <a:t>Visuals must present information clearly</a:t>
            </a:r>
          </a:p>
          <a:p>
            <a:r>
              <a:rPr lang="en-US" dirty="0"/>
              <a:t>Visuals must be appropriate</a:t>
            </a:r>
          </a:p>
          <a:p>
            <a:pPr lvl="1"/>
            <a:r>
              <a:rPr lang="en-US" dirty="0"/>
              <a:t>Age</a:t>
            </a:r>
          </a:p>
          <a:p>
            <a:pPr lvl="1"/>
            <a:r>
              <a:rPr lang="en-US" dirty="0"/>
              <a:t>Context</a:t>
            </a:r>
          </a:p>
          <a:p>
            <a:pPr lvl="1"/>
            <a:r>
              <a:rPr lang="en-US" dirty="0"/>
              <a:t>Culture</a:t>
            </a:r>
          </a:p>
        </p:txBody>
      </p:sp>
    </p:spTree>
    <p:extLst>
      <p:ext uri="{BB962C8B-B14F-4D97-AF65-F5344CB8AC3E}">
        <p14:creationId xmlns:p14="http://schemas.microsoft.com/office/powerpoint/2010/main" val="2612905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4C622D-C134-4A2D-9098-EE2AA902307E}"/>
              </a:ext>
            </a:extLst>
          </p:cNvPr>
          <p:cNvSpPr>
            <a:spLocks noGrp="1"/>
          </p:cNvSpPr>
          <p:nvPr>
            <p:ph type="title"/>
          </p:nvPr>
        </p:nvSpPr>
        <p:spPr/>
        <p:txBody>
          <a:bodyPr/>
          <a:lstStyle/>
          <a:p>
            <a:r>
              <a:rPr lang="en-US" dirty="0"/>
              <a:t>Types of graphics</a:t>
            </a:r>
          </a:p>
        </p:txBody>
      </p:sp>
      <p:sp>
        <p:nvSpPr>
          <p:cNvPr id="3" name="Content Placeholder 2">
            <a:extLst>
              <a:ext uri="{FF2B5EF4-FFF2-40B4-BE49-F238E27FC236}">
                <a16:creationId xmlns:a16="http://schemas.microsoft.com/office/drawing/2014/main" id="{C93BD7AB-40C5-4F02-9BC6-F81344221B67}"/>
              </a:ext>
            </a:extLst>
          </p:cNvPr>
          <p:cNvSpPr>
            <a:spLocks noGrp="1"/>
          </p:cNvSpPr>
          <p:nvPr>
            <p:ph idx="1"/>
          </p:nvPr>
        </p:nvSpPr>
        <p:spPr/>
        <p:txBody>
          <a:bodyPr/>
          <a:lstStyle/>
          <a:p>
            <a:r>
              <a:rPr lang="en-US" dirty="0"/>
              <a:t>Tables</a:t>
            </a:r>
          </a:p>
          <a:p>
            <a:r>
              <a:rPr lang="en-US" dirty="0"/>
              <a:t>Graphs</a:t>
            </a:r>
          </a:p>
          <a:p>
            <a:r>
              <a:rPr lang="en-US" dirty="0"/>
              <a:t>Charts</a:t>
            </a:r>
          </a:p>
          <a:p>
            <a:r>
              <a:rPr lang="en-US" dirty="0"/>
              <a:t>Diagrams</a:t>
            </a:r>
          </a:p>
          <a:p>
            <a:r>
              <a:rPr lang="en-US" dirty="0"/>
              <a:t>Photographs</a:t>
            </a:r>
          </a:p>
          <a:p>
            <a:r>
              <a:rPr lang="en-US" dirty="0"/>
              <a:t>Illustrations</a:t>
            </a:r>
          </a:p>
          <a:p>
            <a:r>
              <a:rPr lang="en-US" dirty="0"/>
              <a:t>Videos</a:t>
            </a:r>
          </a:p>
          <a:p>
            <a:r>
              <a:rPr lang="en-US" dirty="0"/>
              <a:t>Icons</a:t>
            </a:r>
          </a:p>
          <a:p>
            <a:r>
              <a:rPr lang="en-US" dirty="0"/>
              <a:t>Symbols</a:t>
            </a:r>
          </a:p>
          <a:p>
            <a:r>
              <a:rPr lang="en-US" dirty="0"/>
              <a:t>Infographics</a:t>
            </a:r>
          </a:p>
        </p:txBody>
      </p:sp>
    </p:spTree>
    <p:extLst>
      <p:ext uri="{BB962C8B-B14F-4D97-AF65-F5344CB8AC3E}">
        <p14:creationId xmlns:p14="http://schemas.microsoft.com/office/powerpoint/2010/main" val="5882163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5B793-9CE4-4579-804B-852D6DB031DC}"/>
              </a:ext>
            </a:extLst>
          </p:cNvPr>
          <p:cNvSpPr>
            <a:spLocks noGrp="1"/>
          </p:cNvSpPr>
          <p:nvPr>
            <p:ph type="title"/>
          </p:nvPr>
        </p:nvSpPr>
        <p:spPr/>
        <p:txBody>
          <a:bodyPr>
            <a:normAutofit/>
          </a:bodyPr>
          <a:lstStyle/>
          <a:p>
            <a:r>
              <a:rPr lang="en-US" dirty="0"/>
              <a:t>Tables</a:t>
            </a:r>
          </a:p>
        </p:txBody>
      </p:sp>
      <p:sp>
        <p:nvSpPr>
          <p:cNvPr id="3" name="Content Placeholder 2">
            <a:extLst>
              <a:ext uri="{FF2B5EF4-FFF2-40B4-BE49-F238E27FC236}">
                <a16:creationId xmlns:a16="http://schemas.microsoft.com/office/drawing/2014/main" id="{3192DD3D-1419-457D-B048-248608CC261B}"/>
              </a:ext>
            </a:extLst>
          </p:cNvPr>
          <p:cNvSpPr>
            <a:spLocks noGrp="1"/>
          </p:cNvSpPr>
          <p:nvPr>
            <p:ph idx="1"/>
          </p:nvPr>
        </p:nvSpPr>
        <p:spPr/>
        <p:txBody>
          <a:bodyPr>
            <a:normAutofit/>
          </a:bodyPr>
          <a:lstStyle/>
          <a:p>
            <a:r>
              <a:rPr lang="en-US" dirty="0"/>
              <a:t>Begin with a title</a:t>
            </a:r>
          </a:p>
          <a:p>
            <a:r>
              <a:rPr lang="en-US" dirty="0"/>
              <a:t>Consists of several cells</a:t>
            </a:r>
          </a:p>
          <a:p>
            <a:r>
              <a:rPr lang="en-US" dirty="0"/>
              <a:t>Data is contained in columns (vertical) and rows (horizontal)</a:t>
            </a:r>
          </a:p>
          <a:p>
            <a:r>
              <a:rPr lang="en-US" dirty="0"/>
              <a:t>The cell where a column and row meet contains information for those two elements combined</a:t>
            </a:r>
          </a:p>
          <a:p>
            <a:r>
              <a:rPr lang="en-US" dirty="0"/>
              <a:t>Contain clear and reader-centered column and row headers</a:t>
            </a:r>
          </a:p>
          <a:p>
            <a:pPr lvl="1"/>
            <a:r>
              <a:rPr lang="en-US" dirty="0"/>
              <a:t>The left-hand header is sometimes called a “stub”</a:t>
            </a:r>
          </a:p>
          <a:p>
            <a:r>
              <a:rPr lang="en-US" dirty="0"/>
              <a:t>Be sure that all your data is comparable (the same type of data)</a:t>
            </a:r>
          </a:p>
          <a:p>
            <a:r>
              <a:rPr lang="en-US" dirty="0"/>
              <a:t>These can be easily created in Excel or PowerPoint</a:t>
            </a:r>
          </a:p>
          <a:p>
            <a:r>
              <a:rPr lang="en-US" dirty="0"/>
              <a:t>Example: grading rubric!</a:t>
            </a:r>
          </a:p>
        </p:txBody>
      </p:sp>
    </p:spTree>
    <p:extLst>
      <p:ext uri="{BB962C8B-B14F-4D97-AF65-F5344CB8AC3E}">
        <p14:creationId xmlns:p14="http://schemas.microsoft.com/office/powerpoint/2010/main" val="530218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B2A39-E6DD-4842-B82C-11193D39228E}"/>
              </a:ext>
            </a:extLst>
          </p:cNvPr>
          <p:cNvSpPr>
            <a:spLocks noGrp="1"/>
          </p:cNvSpPr>
          <p:nvPr>
            <p:ph type="title"/>
          </p:nvPr>
        </p:nvSpPr>
        <p:spPr/>
        <p:txBody>
          <a:bodyPr/>
          <a:lstStyle/>
          <a:p>
            <a:r>
              <a:rPr lang="en-US" dirty="0"/>
              <a:t>Table Example</a:t>
            </a:r>
          </a:p>
        </p:txBody>
      </p:sp>
      <p:sp>
        <p:nvSpPr>
          <p:cNvPr id="6" name="Content Placeholder 5">
            <a:extLst>
              <a:ext uri="{FF2B5EF4-FFF2-40B4-BE49-F238E27FC236}">
                <a16:creationId xmlns:a16="http://schemas.microsoft.com/office/drawing/2014/main" id="{3593F3AB-7137-47FB-ABC9-1E66B7509DA4}"/>
              </a:ext>
            </a:extLst>
          </p:cNvPr>
          <p:cNvSpPr>
            <a:spLocks noGrp="1"/>
          </p:cNvSpPr>
          <p:nvPr>
            <p:ph idx="1"/>
          </p:nvPr>
        </p:nvSpPr>
        <p:spPr/>
        <p:txBody>
          <a:bodyPr/>
          <a:lstStyle/>
          <a:p>
            <a:r>
              <a:rPr lang="en-US" dirty="0"/>
              <a:t>The header is the letter grade</a:t>
            </a:r>
          </a:p>
          <a:p>
            <a:r>
              <a:rPr lang="en-US" dirty="0"/>
              <a:t>The stub is the category being graded</a:t>
            </a:r>
          </a:p>
          <a:p>
            <a:r>
              <a:rPr lang="en-US" dirty="0"/>
              <a:t>In order to see how to make an “A” in the category of “Graphic,” look at the cell where the “A” column meets the “Graphic” row</a:t>
            </a:r>
          </a:p>
          <a:p>
            <a:endParaRPr lang="en-US" dirty="0"/>
          </a:p>
        </p:txBody>
      </p:sp>
      <p:graphicFrame>
        <p:nvGraphicFramePr>
          <p:cNvPr id="7" name="Content Placeholder 3">
            <a:extLst>
              <a:ext uri="{FF2B5EF4-FFF2-40B4-BE49-F238E27FC236}">
                <a16:creationId xmlns:a16="http://schemas.microsoft.com/office/drawing/2014/main" id="{18E74350-5B5E-476B-9214-CF977377A344}"/>
              </a:ext>
            </a:extLst>
          </p:cNvPr>
          <p:cNvGraphicFramePr>
            <a:graphicFrameLocks/>
          </p:cNvGraphicFramePr>
          <p:nvPr>
            <p:extLst>
              <p:ext uri="{D42A27DB-BD31-4B8C-83A1-F6EECF244321}">
                <p14:modId xmlns:p14="http://schemas.microsoft.com/office/powerpoint/2010/main" val="846351366"/>
              </p:ext>
            </p:extLst>
          </p:nvPr>
        </p:nvGraphicFramePr>
        <p:xfrm>
          <a:off x="761999" y="2931885"/>
          <a:ext cx="10776858" cy="3185399"/>
        </p:xfrm>
        <a:graphic>
          <a:graphicData uri="http://schemas.openxmlformats.org/drawingml/2006/table">
            <a:tbl>
              <a:tblPr firstRow="1" bandRow="1">
                <a:tableStyleId>{5C22544A-7EE6-4342-B048-85BDC9FD1C3A}</a:tableStyleId>
              </a:tblPr>
              <a:tblGrid>
                <a:gridCol w="1796143">
                  <a:extLst>
                    <a:ext uri="{9D8B030D-6E8A-4147-A177-3AD203B41FA5}">
                      <a16:colId xmlns:a16="http://schemas.microsoft.com/office/drawing/2014/main" val="799797063"/>
                    </a:ext>
                  </a:extLst>
                </a:gridCol>
                <a:gridCol w="1796143">
                  <a:extLst>
                    <a:ext uri="{9D8B030D-6E8A-4147-A177-3AD203B41FA5}">
                      <a16:colId xmlns:a16="http://schemas.microsoft.com/office/drawing/2014/main" val="1596207312"/>
                    </a:ext>
                  </a:extLst>
                </a:gridCol>
                <a:gridCol w="1796143">
                  <a:extLst>
                    <a:ext uri="{9D8B030D-6E8A-4147-A177-3AD203B41FA5}">
                      <a16:colId xmlns:a16="http://schemas.microsoft.com/office/drawing/2014/main" val="1483931848"/>
                    </a:ext>
                  </a:extLst>
                </a:gridCol>
                <a:gridCol w="1796143">
                  <a:extLst>
                    <a:ext uri="{9D8B030D-6E8A-4147-A177-3AD203B41FA5}">
                      <a16:colId xmlns:a16="http://schemas.microsoft.com/office/drawing/2014/main" val="439558019"/>
                    </a:ext>
                  </a:extLst>
                </a:gridCol>
                <a:gridCol w="1796143">
                  <a:extLst>
                    <a:ext uri="{9D8B030D-6E8A-4147-A177-3AD203B41FA5}">
                      <a16:colId xmlns:a16="http://schemas.microsoft.com/office/drawing/2014/main" val="541056342"/>
                    </a:ext>
                  </a:extLst>
                </a:gridCol>
                <a:gridCol w="1796143">
                  <a:extLst>
                    <a:ext uri="{9D8B030D-6E8A-4147-A177-3AD203B41FA5}">
                      <a16:colId xmlns:a16="http://schemas.microsoft.com/office/drawing/2014/main" val="1653015359"/>
                    </a:ext>
                  </a:extLst>
                </a:gridCol>
              </a:tblGrid>
              <a:tr h="208505">
                <a:tc>
                  <a:txBody>
                    <a:bodyPr/>
                    <a:lstStyle/>
                    <a:p>
                      <a:pPr algn="ctr" fontAlgn="t"/>
                      <a:r>
                        <a:rPr lang="en-US" sz="1400" u="none" strike="noStrike">
                          <a:effectLst/>
                        </a:rPr>
                        <a:t> </a:t>
                      </a:r>
                      <a:endParaRPr lang="en-US" sz="1400" b="0" i="0" u="none" strike="noStrike">
                        <a:solidFill>
                          <a:srgbClr val="000000"/>
                        </a:solidFill>
                        <a:effectLst/>
                        <a:latin typeface="Arial" panose="020B0604020202020204" pitchFamily="34" charset="0"/>
                      </a:endParaRPr>
                    </a:p>
                  </a:txBody>
                  <a:tcPr marL="7368" marR="7368" marT="7368" marB="0">
                    <a:lnR w="12700" cap="flat" cmpd="sng" algn="ctr">
                      <a:solidFill>
                        <a:schemeClr val="tx1"/>
                      </a:solidFill>
                      <a:prstDash val="solid"/>
                      <a:round/>
                      <a:headEnd type="none" w="med" len="med"/>
                      <a:tailEnd type="none" w="med" len="med"/>
                    </a:lnR>
                  </a:tcPr>
                </a:tc>
                <a:tc>
                  <a:txBody>
                    <a:bodyPr/>
                    <a:lstStyle/>
                    <a:p>
                      <a:pPr algn="ctr" rtl="0" fontAlgn="ctr"/>
                      <a:r>
                        <a:rPr lang="en-US" sz="1100" u="none" strike="noStrike" dirty="0">
                          <a:effectLst/>
                        </a:rPr>
                        <a:t>A</a:t>
                      </a:r>
                      <a:endParaRPr lang="en-US" sz="1100" b="1" i="0" u="none" strike="noStrike" dirty="0">
                        <a:solidFill>
                          <a:srgbClr val="FFFFFF"/>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100" u="none" strike="noStrike">
                          <a:effectLst/>
                        </a:rPr>
                        <a:t>B</a:t>
                      </a:r>
                      <a:endParaRPr lang="en-US" sz="1100" b="1" i="0" u="none" strike="noStrike">
                        <a:solidFill>
                          <a:srgbClr val="FFFFFF"/>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tcPr>
                </a:tc>
                <a:tc>
                  <a:txBody>
                    <a:bodyPr/>
                    <a:lstStyle/>
                    <a:p>
                      <a:pPr algn="ctr" rtl="0" fontAlgn="ctr"/>
                      <a:r>
                        <a:rPr lang="en-US" sz="1100" u="none" strike="noStrike">
                          <a:effectLst/>
                        </a:rPr>
                        <a:t>C</a:t>
                      </a:r>
                      <a:endParaRPr lang="en-US" sz="1100" b="1" i="0" u="none" strike="noStrike">
                        <a:solidFill>
                          <a:srgbClr val="FFFFFF"/>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D</a:t>
                      </a:r>
                      <a:endParaRPr lang="en-US" sz="1100" b="1" i="0" u="none" strike="noStrike">
                        <a:solidFill>
                          <a:srgbClr val="FFFFFF"/>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F</a:t>
                      </a:r>
                      <a:endParaRPr lang="en-US" sz="1100" b="1" i="0" u="none" strike="noStrike">
                        <a:solidFill>
                          <a:srgbClr val="FFFFFF"/>
                        </a:solidFill>
                        <a:effectLst/>
                        <a:latin typeface="Corbel" panose="020B0503020204020204" pitchFamily="34" charset="0"/>
                      </a:endParaRPr>
                    </a:p>
                  </a:txBody>
                  <a:tcPr marL="7368" marR="7368" marT="7368" marB="0" anchor="ctr"/>
                </a:tc>
                <a:extLst>
                  <a:ext uri="{0D108BD9-81ED-4DB2-BD59-A6C34878D82A}">
                    <a16:rowId xmlns:a16="http://schemas.microsoft.com/office/drawing/2014/main" val="1667398305"/>
                  </a:ext>
                </a:extLst>
              </a:tr>
              <a:tr h="338820">
                <a:tc>
                  <a:txBody>
                    <a:bodyPr/>
                    <a:lstStyle/>
                    <a:p>
                      <a:pPr algn="ctr" rtl="0" fontAlgn="ctr"/>
                      <a:r>
                        <a:rPr lang="en-US" sz="1100" u="none" strike="noStrike" dirty="0">
                          <a:effectLst/>
                        </a:rPr>
                        <a:t>Clarity</a:t>
                      </a:r>
                      <a:endParaRPr lang="en-US" sz="1100" b="0" i="0" u="none" strike="noStrike" dirty="0">
                        <a:solidFill>
                          <a:srgbClr val="000000"/>
                        </a:solidFill>
                        <a:effectLst/>
                        <a:latin typeface="Corbel" panose="020B0503020204020204" pitchFamily="34" charset="0"/>
                      </a:endParaRPr>
                    </a:p>
                  </a:txBody>
                  <a:tcPr marL="7368" marR="7368" marT="7368" marB="0" anchor="ctr">
                    <a:lnR w="12700" cap="flat" cmpd="sng" algn="ctr">
                      <a:solidFill>
                        <a:schemeClr val="tx1"/>
                      </a:solidFill>
                      <a:prstDash val="solid"/>
                      <a:round/>
                      <a:headEnd type="none" w="med" len="med"/>
                      <a:tailEnd type="none" w="med" len="med"/>
                    </a:lnR>
                  </a:tcPr>
                </a:tc>
                <a:tc>
                  <a:txBody>
                    <a:bodyPr/>
                    <a:lstStyle/>
                    <a:p>
                      <a:pPr algn="ctr" rtl="0" fontAlgn="ctr"/>
                      <a:r>
                        <a:rPr lang="en-US" sz="1100" u="none" strike="noStrike" dirty="0">
                          <a:effectLst/>
                        </a:rPr>
                        <a:t>No clarity issues</a:t>
                      </a:r>
                      <a:endParaRPr lang="en-US" sz="1100" b="0" i="0" u="none" strike="noStrike" dirty="0">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100" u="none" strike="noStrike">
                          <a:effectLst/>
                        </a:rPr>
                        <a:t>Minor clarity issues</a:t>
                      </a:r>
                      <a:endParaRPr lang="en-US" sz="1100" b="0" i="0" u="none" strike="noStrike">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tcPr>
                </a:tc>
                <a:tc>
                  <a:txBody>
                    <a:bodyPr/>
                    <a:lstStyle/>
                    <a:p>
                      <a:pPr algn="ctr" rtl="0" fontAlgn="ctr"/>
                      <a:r>
                        <a:rPr lang="en-US" sz="1100" u="none" strike="noStrike">
                          <a:effectLst/>
                        </a:rPr>
                        <a:t>Some clarity issues</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Several clarity issues</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Unclear for large sections</a:t>
                      </a:r>
                      <a:endParaRPr lang="en-US" sz="1100" b="0" i="0" u="none" strike="noStrike">
                        <a:solidFill>
                          <a:srgbClr val="000000"/>
                        </a:solidFill>
                        <a:effectLst/>
                        <a:latin typeface="Corbel" panose="020B0503020204020204" pitchFamily="34" charset="0"/>
                      </a:endParaRPr>
                    </a:p>
                  </a:txBody>
                  <a:tcPr marL="7368" marR="7368" marT="7368" marB="0" anchor="ctr"/>
                </a:tc>
                <a:extLst>
                  <a:ext uri="{0D108BD9-81ED-4DB2-BD59-A6C34878D82A}">
                    <a16:rowId xmlns:a16="http://schemas.microsoft.com/office/drawing/2014/main" val="2880956918"/>
                  </a:ext>
                </a:extLst>
              </a:tr>
              <a:tr h="495197">
                <a:tc>
                  <a:txBody>
                    <a:bodyPr/>
                    <a:lstStyle/>
                    <a:p>
                      <a:pPr algn="ctr" rtl="0" fontAlgn="ctr"/>
                      <a:r>
                        <a:rPr lang="en-US" sz="1100" u="none" strike="noStrike">
                          <a:effectLst/>
                        </a:rPr>
                        <a:t>Completeness</a:t>
                      </a:r>
                      <a:endParaRPr lang="en-US" sz="1100" b="0" i="0" u="none" strike="noStrike">
                        <a:solidFill>
                          <a:srgbClr val="000000"/>
                        </a:solidFill>
                        <a:effectLst/>
                        <a:latin typeface="Corbel" panose="020B0503020204020204" pitchFamily="34" charset="0"/>
                      </a:endParaRPr>
                    </a:p>
                  </a:txBody>
                  <a:tcPr marL="7368" marR="7368" marT="7368" marB="0" anchor="ctr">
                    <a:lnR w="12700" cap="flat" cmpd="sng" algn="ctr">
                      <a:solidFill>
                        <a:schemeClr val="tx1"/>
                      </a:solidFill>
                      <a:prstDash val="solid"/>
                      <a:round/>
                      <a:headEnd type="none" w="med" len="med"/>
                      <a:tailEnd type="none" w="med" len="med"/>
                    </a:lnR>
                  </a:tcPr>
                </a:tc>
                <a:tc>
                  <a:txBody>
                    <a:bodyPr/>
                    <a:lstStyle/>
                    <a:p>
                      <a:pPr algn="ctr" rtl="0" fontAlgn="ctr"/>
                      <a:r>
                        <a:rPr lang="en-US" sz="1100" u="none" strike="noStrike" dirty="0">
                          <a:effectLst/>
                        </a:rPr>
                        <a:t>No missing or unclear steps</a:t>
                      </a:r>
                      <a:endParaRPr lang="en-US" sz="1100" b="0" i="0" u="none" strike="noStrike" dirty="0">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100" u="none" strike="noStrike">
                          <a:effectLst/>
                        </a:rPr>
                        <a:t>One unclear or missing step</a:t>
                      </a:r>
                      <a:endParaRPr lang="en-US" sz="1100" b="0" i="0" u="none" strike="noStrike">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tcPr>
                </a:tc>
                <a:tc>
                  <a:txBody>
                    <a:bodyPr/>
                    <a:lstStyle/>
                    <a:p>
                      <a:pPr algn="ctr" rtl="0" fontAlgn="ctr"/>
                      <a:r>
                        <a:rPr lang="en-US" sz="1100" u="none" strike="noStrike">
                          <a:effectLst/>
                        </a:rPr>
                        <a:t>Two unclear or missing steps</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Three unclear or missing steps</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Four or more unclear or missing steps</a:t>
                      </a:r>
                      <a:endParaRPr lang="en-US" sz="1100" b="0" i="0" u="none" strike="noStrike">
                        <a:solidFill>
                          <a:srgbClr val="000000"/>
                        </a:solidFill>
                        <a:effectLst/>
                        <a:latin typeface="Corbel" panose="020B0503020204020204" pitchFamily="34" charset="0"/>
                      </a:endParaRPr>
                    </a:p>
                  </a:txBody>
                  <a:tcPr marL="7368" marR="7368" marT="7368" marB="0" anchor="ctr"/>
                </a:tc>
                <a:extLst>
                  <a:ext uri="{0D108BD9-81ED-4DB2-BD59-A6C34878D82A}">
                    <a16:rowId xmlns:a16="http://schemas.microsoft.com/office/drawing/2014/main" val="2512601045"/>
                  </a:ext>
                </a:extLst>
              </a:tr>
              <a:tr h="1146774">
                <a:tc>
                  <a:txBody>
                    <a:bodyPr/>
                    <a:lstStyle/>
                    <a:p>
                      <a:pPr algn="ctr" rtl="0" fontAlgn="ctr"/>
                      <a:r>
                        <a:rPr lang="en-US" sz="1100" u="none" strike="noStrike">
                          <a:effectLst/>
                        </a:rPr>
                        <a:t>Formatting</a:t>
                      </a:r>
                      <a:endParaRPr lang="en-US" sz="1100" b="0" i="0" u="none" strike="noStrike">
                        <a:solidFill>
                          <a:srgbClr val="000000"/>
                        </a:solidFill>
                        <a:effectLst/>
                        <a:latin typeface="Corbel" panose="020B0503020204020204" pitchFamily="34" charset="0"/>
                      </a:endParaRPr>
                    </a:p>
                  </a:txBody>
                  <a:tcPr marL="7368" marR="7368" marT="7368"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rtl="0" fontAlgn="ctr"/>
                      <a:r>
                        <a:rPr lang="en-US" sz="1100" u="none" strike="noStrike" dirty="0">
                          <a:effectLst/>
                        </a:rPr>
                        <a:t>Formatting is logical and seamless</a:t>
                      </a:r>
                      <a:endParaRPr lang="en-US" sz="1100" b="0" i="0" u="none" strike="noStrike" dirty="0">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100" u="none" strike="noStrike">
                          <a:effectLst/>
                        </a:rPr>
                        <a:t>There is one formatting issue that can be easily fixed</a:t>
                      </a:r>
                      <a:endParaRPr lang="en-US" sz="1100" b="0" i="0" u="none" strike="noStrike">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tcPr>
                </a:tc>
                <a:tc>
                  <a:txBody>
                    <a:bodyPr/>
                    <a:lstStyle/>
                    <a:p>
                      <a:pPr algn="ctr" rtl="0" fontAlgn="ctr"/>
                      <a:r>
                        <a:rPr lang="en-US" sz="1100" u="none" strike="noStrike">
                          <a:effectLst/>
                        </a:rPr>
                        <a:t>There are two – three formatting issue that can be easily fixed</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There are four or more formatting issue that can be easily fixed</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There is one formatting issue that can be easily fixed or a major formatting issue</a:t>
                      </a:r>
                      <a:endParaRPr lang="en-US" sz="1100" b="0" i="0" u="none" strike="noStrike">
                        <a:solidFill>
                          <a:srgbClr val="000000"/>
                        </a:solidFill>
                        <a:effectLst/>
                        <a:latin typeface="Corbel" panose="020B0503020204020204" pitchFamily="34" charset="0"/>
                      </a:endParaRPr>
                    </a:p>
                  </a:txBody>
                  <a:tcPr marL="7368" marR="7368" marT="7368" marB="0" anchor="ctr"/>
                </a:tc>
                <a:extLst>
                  <a:ext uri="{0D108BD9-81ED-4DB2-BD59-A6C34878D82A}">
                    <a16:rowId xmlns:a16="http://schemas.microsoft.com/office/drawing/2014/main" val="1440808936"/>
                  </a:ext>
                </a:extLst>
              </a:tr>
              <a:tr h="983880">
                <a:tc>
                  <a:txBody>
                    <a:bodyPr/>
                    <a:lstStyle/>
                    <a:p>
                      <a:pPr algn="ctr" rtl="0" fontAlgn="ctr"/>
                      <a:r>
                        <a:rPr lang="en-US" sz="1100" u="none" strike="noStrike" dirty="0">
                          <a:effectLst/>
                        </a:rPr>
                        <a:t>Graphics</a:t>
                      </a:r>
                      <a:endParaRPr lang="en-US" sz="1100" b="0" i="0" u="none" strike="noStrike" dirty="0">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100" b="1" u="none" strike="noStrike" dirty="0">
                          <a:effectLst/>
                        </a:rPr>
                        <a:t>Graphics are well planned and implemented</a:t>
                      </a:r>
                      <a:endParaRPr lang="en-US" sz="1100" b="1" i="0" u="none" strike="noStrike" dirty="0">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100" u="none" strike="noStrike">
                          <a:effectLst/>
                        </a:rPr>
                        <a:t>Graphics are well planned and have only minor implementation issues</a:t>
                      </a:r>
                      <a:endParaRPr lang="en-US" sz="1100" b="0" i="0" u="none" strike="noStrike">
                        <a:solidFill>
                          <a:srgbClr val="000000"/>
                        </a:solidFill>
                        <a:effectLst/>
                        <a:latin typeface="Corbel" panose="020B0503020204020204" pitchFamily="34" charset="0"/>
                      </a:endParaRPr>
                    </a:p>
                  </a:txBody>
                  <a:tcPr marL="7368" marR="7368" marT="7368" marB="0" anchor="ctr">
                    <a:lnL w="12700" cap="flat" cmpd="sng" algn="ctr">
                      <a:solidFill>
                        <a:schemeClr val="tx1"/>
                      </a:solidFill>
                      <a:prstDash val="solid"/>
                      <a:round/>
                      <a:headEnd type="none" w="med" len="med"/>
                      <a:tailEnd type="none" w="med" len="med"/>
                    </a:lnL>
                  </a:tcPr>
                </a:tc>
                <a:tc>
                  <a:txBody>
                    <a:bodyPr/>
                    <a:lstStyle/>
                    <a:p>
                      <a:pPr algn="ctr" rtl="0" fontAlgn="ctr"/>
                      <a:r>
                        <a:rPr lang="en-US" sz="1100" u="none" strike="noStrike">
                          <a:effectLst/>
                        </a:rPr>
                        <a:t>Graphics are well planned but have major implementation issues</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a:effectLst/>
                        </a:rPr>
                        <a:t>Graphics are not well planned and implemented</a:t>
                      </a:r>
                      <a:endParaRPr lang="en-US" sz="1100" b="0" i="0" u="none" strike="noStrike">
                        <a:solidFill>
                          <a:srgbClr val="000000"/>
                        </a:solidFill>
                        <a:effectLst/>
                        <a:latin typeface="Corbel" panose="020B0503020204020204" pitchFamily="34" charset="0"/>
                      </a:endParaRPr>
                    </a:p>
                  </a:txBody>
                  <a:tcPr marL="7368" marR="7368" marT="7368" marB="0" anchor="ctr"/>
                </a:tc>
                <a:tc>
                  <a:txBody>
                    <a:bodyPr/>
                    <a:lstStyle/>
                    <a:p>
                      <a:pPr algn="ctr" rtl="0" fontAlgn="ctr"/>
                      <a:r>
                        <a:rPr lang="en-US" sz="1100" u="none" strike="noStrike" dirty="0">
                          <a:effectLst/>
                        </a:rPr>
                        <a:t>Graphics are missing or unintelligible </a:t>
                      </a:r>
                      <a:endParaRPr lang="en-US" sz="1100" b="0" i="0" u="none" strike="noStrike" dirty="0">
                        <a:solidFill>
                          <a:srgbClr val="000000"/>
                        </a:solidFill>
                        <a:effectLst/>
                        <a:latin typeface="Corbel" panose="020B0503020204020204" pitchFamily="34" charset="0"/>
                      </a:endParaRPr>
                    </a:p>
                  </a:txBody>
                  <a:tcPr marL="7368" marR="7368" marT="7368" marB="0" anchor="ctr"/>
                </a:tc>
                <a:extLst>
                  <a:ext uri="{0D108BD9-81ED-4DB2-BD59-A6C34878D82A}">
                    <a16:rowId xmlns:a16="http://schemas.microsoft.com/office/drawing/2014/main" val="2126488622"/>
                  </a:ext>
                </a:extLst>
              </a:tr>
            </a:tbl>
          </a:graphicData>
        </a:graphic>
      </p:graphicFrame>
    </p:spTree>
    <p:extLst>
      <p:ext uri="{BB962C8B-B14F-4D97-AF65-F5344CB8AC3E}">
        <p14:creationId xmlns:p14="http://schemas.microsoft.com/office/powerpoint/2010/main" val="2627147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3DFA7-1C15-439D-BFEB-C0514B695AD8}"/>
              </a:ext>
            </a:extLst>
          </p:cNvPr>
          <p:cNvSpPr>
            <a:spLocks noGrp="1"/>
          </p:cNvSpPr>
          <p:nvPr>
            <p:ph type="title"/>
          </p:nvPr>
        </p:nvSpPr>
        <p:spPr/>
        <p:txBody>
          <a:bodyPr>
            <a:normAutofit/>
          </a:bodyPr>
          <a:lstStyle/>
          <a:p>
            <a:r>
              <a:rPr lang="en-US" dirty="0"/>
              <a:t>Graphs</a:t>
            </a:r>
          </a:p>
        </p:txBody>
      </p:sp>
      <p:sp>
        <p:nvSpPr>
          <p:cNvPr id="7" name="Content Placeholder 6">
            <a:extLst>
              <a:ext uri="{FF2B5EF4-FFF2-40B4-BE49-F238E27FC236}">
                <a16:creationId xmlns:a16="http://schemas.microsoft.com/office/drawing/2014/main" id="{96A3A3D5-3832-4ED1-A16D-E6F83F57EF78}"/>
              </a:ext>
            </a:extLst>
          </p:cNvPr>
          <p:cNvSpPr>
            <a:spLocks noGrp="1"/>
          </p:cNvSpPr>
          <p:nvPr>
            <p:ph idx="1"/>
          </p:nvPr>
        </p:nvSpPr>
        <p:spPr/>
        <p:txBody>
          <a:bodyPr/>
          <a:lstStyle/>
          <a:p>
            <a:r>
              <a:rPr lang="en-US" dirty="0"/>
              <a:t>Visual representations of numbers</a:t>
            </a:r>
          </a:p>
          <a:p>
            <a:r>
              <a:rPr lang="en-US" dirty="0"/>
              <a:t> Uses colors and patterns to show comparison</a:t>
            </a:r>
          </a:p>
          <a:p>
            <a:r>
              <a:rPr lang="en-US" dirty="0"/>
              <a:t>Often created using Microsoft or Google tools such as Word, Docs, PowerPoint, and Excel</a:t>
            </a:r>
          </a:p>
          <a:p>
            <a:r>
              <a:rPr lang="en-US" dirty="0"/>
              <a:t>Uses a horizontal and vertical axis</a:t>
            </a:r>
          </a:p>
          <a:p>
            <a:pPr lvl="1"/>
            <a:r>
              <a:rPr lang="en-US" dirty="0"/>
              <a:t>One axis is the categories being compared</a:t>
            </a:r>
          </a:p>
          <a:p>
            <a:pPr lvl="1"/>
            <a:r>
              <a:rPr lang="en-US" dirty="0"/>
              <a:t>The other axis is the measurement</a:t>
            </a:r>
          </a:p>
          <a:p>
            <a:pPr lvl="1"/>
            <a:r>
              <a:rPr lang="en-US" dirty="0"/>
              <a:t>Uses bars, columns, or lines to map data</a:t>
            </a:r>
          </a:p>
          <a:p>
            <a:pPr lvl="2"/>
            <a:r>
              <a:rPr lang="en-US" dirty="0"/>
              <a:t>Bar graphs use horizontal bars</a:t>
            </a:r>
          </a:p>
          <a:p>
            <a:pPr lvl="3"/>
            <a:r>
              <a:rPr lang="en-US" dirty="0"/>
              <a:t>Horizontal axis measures</a:t>
            </a:r>
          </a:p>
          <a:p>
            <a:pPr lvl="3"/>
            <a:r>
              <a:rPr lang="en-US" dirty="0"/>
              <a:t>Vertical axis notes the categories</a:t>
            </a:r>
          </a:p>
          <a:p>
            <a:pPr lvl="2"/>
            <a:r>
              <a:rPr lang="en-US" dirty="0"/>
              <a:t>Column graphs are the opposite of bar graphs</a:t>
            </a:r>
          </a:p>
          <a:p>
            <a:pPr lvl="2"/>
            <a:r>
              <a:rPr lang="en-US" dirty="0"/>
              <a:t>Line graphs mark single points connected with a line to show progress</a:t>
            </a:r>
          </a:p>
        </p:txBody>
      </p:sp>
    </p:spTree>
    <p:extLst>
      <p:ext uri="{BB962C8B-B14F-4D97-AF65-F5344CB8AC3E}">
        <p14:creationId xmlns:p14="http://schemas.microsoft.com/office/powerpoint/2010/main" val="649889736"/>
      </p:ext>
    </p:extLst>
  </p:cSld>
  <p:clrMapOvr>
    <a:masterClrMapping/>
  </p:clrMapOvr>
</p:sld>
</file>

<file path=ppt/theme/theme1.xml><?xml version="1.0" encoding="utf-8"?>
<a:theme xmlns:a="http://schemas.openxmlformats.org/drawingml/2006/main" name="Headlines">
  <a:themeElements>
    <a:clrScheme name="Headlines">
      <a:dk1>
        <a:sysClr val="windowText" lastClr="000000"/>
      </a:dk1>
      <a:lt1>
        <a:sysClr val="window" lastClr="FFFFFF"/>
      </a:lt1>
      <a:dk2>
        <a:srgbClr val="1D1A1D"/>
      </a:dk2>
      <a:lt2>
        <a:srgbClr val="F5F5F5"/>
      </a:lt2>
      <a:accent1>
        <a:srgbClr val="439EB7"/>
      </a:accent1>
      <a:accent2>
        <a:srgbClr val="E28B55"/>
      </a:accent2>
      <a:accent3>
        <a:srgbClr val="DCB64D"/>
      </a:accent3>
      <a:accent4>
        <a:srgbClr val="4CA198"/>
      </a:accent4>
      <a:accent5>
        <a:srgbClr val="835B82"/>
      </a:accent5>
      <a:accent6>
        <a:srgbClr val="645135"/>
      </a:accent6>
      <a:hlink>
        <a:srgbClr val="439EB7"/>
      </a:hlink>
      <a:folHlink>
        <a:srgbClr val="835B82"/>
      </a:folHlink>
    </a:clrScheme>
    <a:fontScheme name="Headlines">
      <a:majorFont>
        <a:latin typeface="Century Schoolbook" panose="02040604050505020304"/>
        <a:ea typeface=""/>
        <a:cs typeface=""/>
        <a:font script="Jpan" typeface="メイリオ"/>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eadlines">
      <a:fillStyleLst>
        <a:solidFill>
          <a:schemeClr val="phClr"/>
        </a:solidFill>
        <a:solidFill>
          <a:schemeClr val="phClr">
            <a:tint val="67000"/>
            <a:satMod val="105000"/>
          </a:schemeClr>
        </a:solidFill>
        <a:gradFill rotWithShape="1">
          <a:gsLst>
            <a:gs pos="0">
              <a:schemeClr val="phClr">
                <a:tint val="100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6350" cap="flat" cmpd="sng" algn="in">
          <a:solidFill>
            <a:schemeClr val="phClr"/>
          </a:solidFill>
          <a:prstDash val="solid"/>
        </a:ln>
        <a:ln w="12700" cap="flat" cmpd="sng" algn="in">
          <a:solidFill>
            <a:schemeClr val="phClr"/>
          </a:solidFill>
          <a:prstDash val="solid"/>
        </a:ln>
        <a:ln w="19050" cap="flat" cmpd="sng" algn="in">
          <a:solidFill>
            <a:schemeClr val="phClr">
              <a:satMod val="150000"/>
            </a:schemeClr>
          </a:solidFill>
          <a:prstDash val="solid"/>
        </a:ln>
      </a:lnStyleLst>
      <a:effectStyleLst>
        <a:effectStyle>
          <a:effectLst/>
        </a:effectStyle>
        <a:effectStyle>
          <a:effectLst/>
        </a:effectStyle>
        <a:effectStyle>
          <a:effectLst>
            <a:innerShdw blurRad="88900" dist="25400" dir="10800000">
              <a:srgbClr val="000000">
                <a:alpha val="25000"/>
              </a:srgbClr>
            </a:innerShdw>
            <a:outerShdw blurRad="25400" dist="25400" dir="5400000" rotWithShape="0">
              <a:srgbClr val="FFFFFF">
                <a:alpha val="1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hat is Technical Communication.pptx" id="{88325A63-7F46-457A-96A9-737D799AF75D}" vid="{4F8889A6-D21D-4917-B212-C420737D313C}"/>
    </a:ext>
  </a:extLst>
</a:theme>
</file>

<file path=docProps/app.xml><?xml version="1.0" encoding="utf-8"?>
<Properties xmlns="http://schemas.openxmlformats.org/officeDocument/2006/extended-properties" xmlns:vt="http://schemas.openxmlformats.org/officeDocument/2006/docPropsVTypes">
  <Template>New</Template>
  <TotalTime>525</TotalTime>
  <Words>1107</Words>
  <Application>Microsoft Office PowerPoint</Application>
  <PresentationFormat>Widescreen</PresentationFormat>
  <Paragraphs>144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Century Schoolbook</vt:lpstr>
      <vt:lpstr>Corbel</vt:lpstr>
      <vt:lpstr>Headlines</vt:lpstr>
      <vt:lpstr>Creating and Using Graphics</vt:lpstr>
      <vt:lpstr>Why use graphics </vt:lpstr>
      <vt:lpstr>Special considerations</vt:lpstr>
      <vt:lpstr>Consider all audiences</vt:lpstr>
      <vt:lpstr>Utilizing graphics</vt:lpstr>
      <vt:lpstr>Types of graphics</vt:lpstr>
      <vt:lpstr>Tables</vt:lpstr>
      <vt:lpstr>Table Example</vt:lpstr>
      <vt:lpstr>Graphs</vt:lpstr>
      <vt:lpstr>Graph examples</vt:lpstr>
      <vt:lpstr>Charts</vt:lpstr>
      <vt:lpstr>Flowchart example</vt:lpstr>
      <vt:lpstr>Pie chart example</vt:lpstr>
      <vt:lpstr>Photographs and Illustrations</vt:lpstr>
      <vt:lpstr>Photograph and illustration example </vt:lpstr>
      <vt:lpstr>Screenshot example</vt:lpstr>
      <vt:lpstr>Diagrams </vt:lpstr>
      <vt:lpstr>Diagram example</vt:lpstr>
      <vt:lpstr>Sources</vt:lpstr>
    </vt:vector>
  </TitlesOfParts>
  <Company>TCCD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Multimedia, Visual, and Online Documents</dc:title>
  <dc:creator>QUARLES, JULIA</dc:creator>
  <cp:lastModifiedBy>Julia Quarles</cp:lastModifiedBy>
  <cp:revision>4</cp:revision>
  <dcterms:created xsi:type="dcterms:W3CDTF">2019-12-24T18:33:05Z</dcterms:created>
  <dcterms:modified xsi:type="dcterms:W3CDTF">2020-08-11T02:50:44Z</dcterms:modified>
</cp:coreProperties>
</file>